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3"/>
  </p:sldMasterIdLst>
  <p:notesMasterIdLst>
    <p:notesMasterId r:id="rId22"/>
  </p:notesMasterIdLst>
  <p:sldIdLst>
    <p:sldId id="256" r:id="rId4"/>
    <p:sldId id="257" r:id="rId5"/>
    <p:sldId id="291" r:id="rId6"/>
    <p:sldId id="258" r:id="rId7"/>
    <p:sldId id="292" r:id="rId8"/>
    <p:sldId id="300" r:id="rId9"/>
    <p:sldId id="294" r:id="rId10"/>
    <p:sldId id="295" r:id="rId11"/>
    <p:sldId id="293" r:id="rId12"/>
    <p:sldId id="299" r:id="rId13"/>
    <p:sldId id="301" r:id="rId14"/>
    <p:sldId id="296" r:id="rId15"/>
    <p:sldId id="297" r:id="rId16"/>
    <p:sldId id="298" r:id="rId17"/>
    <p:sldId id="271" r:id="rId18"/>
    <p:sldId id="272" r:id="rId19"/>
    <p:sldId id="290" r:id="rId20"/>
    <p:sldId id="273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58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ksana Dahl" userId="48cea867-b9bb-4f9a-96b4-455a96042f98" providerId="ADAL" clId="{BD164CE5-B473-4080-91FD-B83CC99EDEF5}"/>
    <pc:docChg chg="undo custSel modSld">
      <pc:chgData name="Roksana Dahl" userId="48cea867-b9bb-4f9a-96b4-455a96042f98" providerId="ADAL" clId="{BD164CE5-B473-4080-91FD-B83CC99EDEF5}" dt="2022-11-03T15:43:41.696" v="28" actId="26606"/>
      <pc:docMkLst>
        <pc:docMk/>
      </pc:docMkLst>
      <pc:sldChg chg="addSp delSp modSp mod modClrScheme chgLayout">
        <pc:chgData name="Roksana Dahl" userId="48cea867-b9bb-4f9a-96b4-455a96042f98" providerId="ADAL" clId="{BD164CE5-B473-4080-91FD-B83CC99EDEF5}" dt="2022-11-03T15:42:55.252" v="24" actId="26606"/>
        <pc:sldMkLst>
          <pc:docMk/>
          <pc:sldMk cId="2191438417" sldId="271"/>
        </pc:sldMkLst>
        <pc:spChg chg="mod">
          <ac:chgData name="Roksana Dahl" userId="48cea867-b9bb-4f9a-96b4-455a96042f98" providerId="ADAL" clId="{BD164CE5-B473-4080-91FD-B83CC99EDEF5}" dt="2022-11-03T15:42:36.409" v="23" actId="26606"/>
          <ac:spMkLst>
            <pc:docMk/>
            <pc:sldMk cId="2191438417" sldId="271"/>
            <ac:spMk id="2" creationId="{00000000-0000-0000-0000-000000000000}"/>
          </ac:spMkLst>
        </pc:spChg>
        <pc:spChg chg="add del">
          <ac:chgData name="Roksana Dahl" userId="48cea867-b9bb-4f9a-96b4-455a96042f98" providerId="ADAL" clId="{BD164CE5-B473-4080-91FD-B83CC99EDEF5}" dt="2022-11-03T15:42:36.409" v="23" actId="26606"/>
          <ac:spMkLst>
            <pc:docMk/>
            <pc:sldMk cId="2191438417" sldId="271"/>
            <ac:spMk id="3" creationId="{00000000-0000-0000-0000-000000000000}"/>
          </ac:spMkLst>
        </pc:spChg>
        <pc:spChg chg="mod modVis">
          <ac:chgData name="Roksana Dahl" userId="48cea867-b9bb-4f9a-96b4-455a96042f98" providerId="ADAL" clId="{BD164CE5-B473-4080-91FD-B83CC99EDEF5}" dt="2022-11-03T15:42:36.409" v="23" actId="26606"/>
          <ac:spMkLst>
            <pc:docMk/>
            <pc:sldMk cId="2191438417" sldId="271"/>
            <ac:spMk id="4" creationId="{00000000-0000-0000-0000-000000000000}"/>
          </ac:spMkLst>
        </pc:spChg>
        <pc:spChg chg="add del mod">
          <ac:chgData name="Roksana Dahl" userId="48cea867-b9bb-4f9a-96b4-455a96042f98" providerId="ADAL" clId="{BD164CE5-B473-4080-91FD-B83CC99EDEF5}" dt="2022-11-01T15:10:34.532" v="11" actId="26606"/>
          <ac:spMkLst>
            <pc:docMk/>
            <pc:sldMk cId="2191438417" sldId="271"/>
            <ac:spMk id="16" creationId="{00000000-0000-0000-0000-000000000000}"/>
          </ac:spMkLst>
        </pc:spChg>
        <pc:graphicFrameChg chg="add del">
          <ac:chgData name="Roksana Dahl" userId="48cea867-b9bb-4f9a-96b4-455a96042f98" providerId="ADAL" clId="{BD164CE5-B473-4080-91FD-B83CC99EDEF5}" dt="2022-11-01T15:10:28.867" v="1" actId="26606"/>
          <ac:graphicFrameMkLst>
            <pc:docMk/>
            <pc:sldMk cId="2191438417" sldId="271"/>
            <ac:graphicFrameMk id="6" creationId="{1040589F-D191-C01D-EB83-EA4E2F438764}"/>
          </ac:graphicFrameMkLst>
        </pc:graphicFrameChg>
        <pc:graphicFrameChg chg="add mod modGraphic">
          <ac:chgData name="Roksana Dahl" userId="48cea867-b9bb-4f9a-96b4-455a96042f98" providerId="ADAL" clId="{BD164CE5-B473-4080-91FD-B83CC99EDEF5}" dt="2022-11-03T15:42:55.252" v="24" actId="26606"/>
          <ac:graphicFrameMkLst>
            <pc:docMk/>
            <pc:sldMk cId="2191438417" sldId="271"/>
            <ac:graphicFrameMk id="7" creationId="{B095C1E1-3E24-0489-0A5D-F0998A3292DD}"/>
          </ac:graphicFrameMkLst>
        </pc:graphicFrameChg>
        <pc:graphicFrameChg chg="add del">
          <ac:chgData name="Roksana Dahl" userId="48cea867-b9bb-4f9a-96b4-455a96042f98" providerId="ADAL" clId="{BD164CE5-B473-4080-91FD-B83CC99EDEF5}" dt="2022-11-01T15:10:30.017" v="3" actId="26606"/>
          <ac:graphicFrameMkLst>
            <pc:docMk/>
            <pc:sldMk cId="2191438417" sldId="271"/>
            <ac:graphicFrameMk id="8" creationId="{A9DAABBF-8EF4-2B30-72E4-598451D34DF3}"/>
          </ac:graphicFrameMkLst>
        </pc:graphicFrameChg>
        <pc:graphicFrameChg chg="add del">
          <ac:chgData name="Roksana Dahl" userId="48cea867-b9bb-4f9a-96b4-455a96042f98" providerId="ADAL" clId="{BD164CE5-B473-4080-91FD-B83CC99EDEF5}" dt="2022-11-01T15:10:31.740" v="5" actId="26606"/>
          <ac:graphicFrameMkLst>
            <pc:docMk/>
            <pc:sldMk cId="2191438417" sldId="271"/>
            <ac:graphicFrameMk id="10" creationId="{1040589F-D191-C01D-EB83-EA4E2F438764}"/>
          </ac:graphicFrameMkLst>
        </pc:graphicFrameChg>
        <pc:graphicFrameChg chg="add del">
          <ac:chgData name="Roksana Dahl" userId="48cea867-b9bb-4f9a-96b4-455a96042f98" providerId="ADAL" clId="{BD164CE5-B473-4080-91FD-B83CC99EDEF5}" dt="2022-11-01T15:10:32.457" v="7" actId="26606"/>
          <ac:graphicFrameMkLst>
            <pc:docMk/>
            <pc:sldMk cId="2191438417" sldId="271"/>
            <ac:graphicFrameMk id="12" creationId="{CE2DC95F-3717-C25A-D47D-2C33D4C2C8FE}"/>
          </ac:graphicFrameMkLst>
        </pc:graphicFrameChg>
        <pc:graphicFrameChg chg="add del">
          <ac:chgData name="Roksana Dahl" userId="48cea867-b9bb-4f9a-96b4-455a96042f98" providerId="ADAL" clId="{BD164CE5-B473-4080-91FD-B83CC99EDEF5}" dt="2022-11-01T15:10:33.346" v="9" actId="26606"/>
          <ac:graphicFrameMkLst>
            <pc:docMk/>
            <pc:sldMk cId="2191438417" sldId="271"/>
            <ac:graphicFrameMk id="14" creationId="{1040589F-D191-C01D-EB83-EA4E2F438764}"/>
          </ac:graphicFrameMkLst>
        </pc:graphicFrameChg>
        <pc:graphicFrameChg chg="add del">
          <ac:chgData name="Roksana Dahl" userId="48cea867-b9bb-4f9a-96b4-455a96042f98" providerId="ADAL" clId="{BD164CE5-B473-4080-91FD-B83CC99EDEF5}" dt="2022-11-01T15:11:09.219" v="21" actId="26606"/>
          <ac:graphicFrameMkLst>
            <pc:docMk/>
            <pc:sldMk cId="2191438417" sldId="271"/>
            <ac:graphicFrameMk id="18" creationId="{1040589F-D191-C01D-EB83-EA4E2F438764}"/>
          </ac:graphicFrameMkLst>
        </pc:graphicFrameChg>
      </pc:sldChg>
      <pc:sldChg chg="addSp delSp modSp mod modClrScheme chgLayout">
        <pc:chgData name="Roksana Dahl" userId="48cea867-b9bb-4f9a-96b4-455a96042f98" providerId="ADAL" clId="{BD164CE5-B473-4080-91FD-B83CC99EDEF5}" dt="2022-11-03T15:43:41.696" v="28" actId="26606"/>
        <pc:sldMkLst>
          <pc:docMk/>
          <pc:sldMk cId="3064986040" sldId="273"/>
        </pc:sldMkLst>
        <pc:spChg chg="mod">
          <ac:chgData name="Roksana Dahl" userId="48cea867-b9bb-4f9a-96b4-455a96042f98" providerId="ADAL" clId="{BD164CE5-B473-4080-91FD-B83CC99EDEF5}" dt="2022-11-03T15:43:41.684" v="27" actId="26606"/>
          <ac:spMkLst>
            <pc:docMk/>
            <pc:sldMk cId="3064986040" sldId="273"/>
            <ac:spMk id="2" creationId="{00000000-0000-0000-0000-000000000000}"/>
          </ac:spMkLst>
        </pc:spChg>
        <pc:spChg chg="add del">
          <ac:chgData name="Roksana Dahl" userId="48cea867-b9bb-4f9a-96b4-455a96042f98" providerId="ADAL" clId="{BD164CE5-B473-4080-91FD-B83CC99EDEF5}" dt="2022-11-01T15:11:13.626" v="22" actId="26606"/>
          <ac:spMkLst>
            <pc:docMk/>
            <pc:sldMk cId="3064986040" sldId="273"/>
            <ac:spMk id="3" creationId="{00000000-0000-0000-0000-000000000000}"/>
          </ac:spMkLst>
        </pc:spChg>
        <pc:spChg chg="mod">
          <ac:chgData name="Roksana Dahl" userId="48cea867-b9bb-4f9a-96b4-455a96042f98" providerId="ADAL" clId="{BD164CE5-B473-4080-91FD-B83CC99EDEF5}" dt="2022-11-03T15:43:41.684" v="27" actId="26606"/>
          <ac:spMkLst>
            <pc:docMk/>
            <pc:sldMk cId="3064986040" sldId="273"/>
            <ac:spMk id="4" creationId="{00000000-0000-0000-0000-000000000000}"/>
          </ac:spMkLst>
        </pc:spChg>
        <pc:spChg chg="add del mod">
          <ac:chgData name="Roksana Dahl" userId="48cea867-b9bb-4f9a-96b4-455a96042f98" providerId="ADAL" clId="{BD164CE5-B473-4080-91FD-B83CC99EDEF5}" dt="2022-11-01T15:11:06.754" v="18" actId="26606"/>
          <ac:spMkLst>
            <pc:docMk/>
            <pc:sldMk cId="3064986040" sldId="273"/>
            <ac:spMk id="10" creationId="{E28D46A9-BF36-1603-6F73-BC4B161EA86C}"/>
          </ac:spMkLst>
        </pc:spChg>
        <pc:spChg chg="add del mod">
          <ac:chgData name="Roksana Dahl" userId="48cea867-b9bb-4f9a-96b4-455a96042f98" providerId="ADAL" clId="{BD164CE5-B473-4080-91FD-B83CC99EDEF5}" dt="2022-11-03T15:43:41.684" v="27" actId="26606"/>
          <ac:spMkLst>
            <pc:docMk/>
            <pc:sldMk cId="3064986040" sldId="273"/>
            <ac:spMk id="12" creationId="{C7FD4A35-1B01-35E8-5EA0-65281EA2EADA}"/>
          </ac:spMkLst>
        </pc:spChg>
        <pc:graphicFrameChg chg="add del">
          <ac:chgData name="Roksana Dahl" userId="48cea867-b9bb-4f9a-96b4-455a96042f98" providerId="ADAL" clId="{BD164CE5-B473-4080-91FD-B83CC99EDEF5}" dt="2022-11-01T15:11:01.504" v="14" actId="26606"/>
          <ac:graphicFrameMkLst>
            <pc:docMk/>
            <pc:sldMk cId="3064986040" sldId="273"/>
            <ac:graphicFrameMk id="6" creationId="{C3D25157-A5EF-C2A5-2159-A661707E63E0}"/>
          </ac:graphicFrameMkLst>
        </pc:graphicFrameChg>
        <pc:graphicFrameChg chg="add mod modGraphic">
          <ac:chgData name="Roksana Dahl" userId="48cea867-b9bb-4f9a-96b4-455a96042f98" providerId="ADAL" clId="{BD164CE5-B473-4080-91FD-B83CC99EDEF5}" dt="2022-11-03T15:43:41.696" v="28" actId="26606"/>
          <ac:graphicFrameMkLst>
            <pc:docMk/>
            <pc:sldMk cId="3064986040" sldId="273"/>
            <ac:graphicFrameMk id="7" creationId="{C3D25157-A5EF-C2A5-2159-A661707E63E0}"/>
          </ac:graphicFrameMkLst>
        </pc:graphicFrameChg>
        <pc:graphicFrameChg chg="add del">
          <ac:chgData name="Roksana Dahl" userId="48cea867-b9bb-4f9a-96b4-455a96042f98" providerId="ADAL" clId="{BD164CE5-B473-4080-91FD-B83CC99EDEF5}" dt="2022-11-01T15:11:05.766" v="16" actId="26606"/>
          <ac:graphicFrameMkLst>
            <pc:docMk/>
            <pc:sldMk cId="3064986040" sldId="273"/>
            <ac:graphicFrameMk id="8" creationId="{A03A3E11-A9DC-4641-9C37-7DE56600BBA2}"/>
          </ac:graphicFrameMkLst>
        </pc:graphicFrameChg>
        <pc:graphicFrameChg chg="add del mod">
          <ac:chgData name="Roksana Dahl" userId="48cea867-b9bb-4f9a-96b4-455a96042f98" providerId="ADAL" clId="{BD164CE5-B473-4080-91FD-B83CC99EDEF5}" dt="2022-11-01T15:11:06.754" v="18" actId="26606"/>
          <ac:graphicFrameMkLst>
            <pc:docMk/>
            <pc:sldMk cId="3064986040" sldId="273"/>
            <ac:graphicFrameMk id="11" creationId="{7ED761FB-2DD9-C885-F0D6-B4F5490924CF}"/>
          </ac:graphicFrameMkLst>
        </pc:graphicFrameChg>
        <pc:graphicFrameChg chg="add del">
          <ac:chgData name="Roksana Dahl" userId="48cea867-b9bb-4f9a-96b4-455a96042f98" providerId="ADAL" clId="{BD164CE5-B473-4080-91FD-B83CC99EDEF5}" dt="2022-11-01T15:11:08.772" v="20" actId="26606"/>
          <ac:graphicFrameMkLst>
            <pc:docMk/>
            <pc:sldMk cId="3064986040" sldId="273"/>
            <ac:graphicFrameMk id="13" creationId="{8F7AE636-18D9-0C9E-80D1-2A0CE7CF71F0}"/>
          </ac:graphicFrameMkLst>
        </pc:graphicFrameChg>
      </pc:sldChg>
    </pc:docChg>
  </pc:docChgLst>
</pc:chgInfo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268F28-9C70-4A2F-BAC9-BF08BE7F103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A3F1F9B-4793-44F6-9641-A71D79773039}">
      <dgm:prSet/>
      <dgm:spPr/>
      <dgm:t>
        <a:bodyPr/>
        <a:lstStyle/>
        <a:p>
          <a:pPr rtl="0"/>
          <a:r>
            <a:rPr lang="en-US" dirty="0"/>
            <a:t>IGTs represent a transfer of funds between the county and the state	</a:t>
          </a:r>
        </a:p>
      </dgm:t>
    </dgm:pt>
    <dgm:pt modelId="{AAC40FFA-7903-4DD6-9A4A-7684971E0359}" type="parTrans" cxnId="{1896A13D-676A-4975-86F5-00550AC7EBB4}">
      <dgm:prSet/>
      <dgm:spPr/>
      <dgm:t>
        <a:bodyPr/>
        <a:lstStyle/>
        <a:p>
          <a:endParaRPr lang="en-US"/>
        </a:p>
      </dgm:t>
    </dgm:pt>
    <dgm:pt modelId="{BD069717-F267-47E9-9F55-B3E27851EB17}" type="sibTrans" cxnId="{1896A13D-676A-4975-86F5-00550AC7EBB4}">
      <dgm:prSet/>
      <dgm:spPr/>
      <dgm:t>
        <a:bodyPr/>
        <a:lstStyle/>
        <a:p>
          <a:endParaRPr lang="en-US"/>
        </a:p>
      </dgm:t>
    </dgm:pt>
    <dgm:pt modelId="{8D7333F5-8BA4-434D-A072-C45D72F7A8B5}">
      <dgm:prSet custT="1"/>
      <dgm:spPr/>
      <dgm:t>
        <a:bodyPr/>
        <a:lstStyle/>
        <a:p>
          <a:pPr rtl="0"/>
          <a:r>
            <a:rPr lang="en-US" sz="2800" dirty="0"/>
            <a:t>Used to match federal Medi-Cal funding</a:t>
          </a:r>
        </a:p>
      </dgm:t>
    </dgm:pt>
    <dgm:pt modelId="{695C57E5-0DB0-4D92-938A-BD31FFDE1EEC}" type="parTrans" cxnId="{AB79B893-D7F7-4794-ACE8-954079E088E5}">
      <dgm:prSet/>
      <dgm:spPr/>
      <dgm:t>
        <a:bodyPr/>
        <a:lstStyle/>
        <a:p>
          <a:endParaRPr lang="en-US"/>
        </a:p>
      </dgm:t>
    </dgm:pt>
    <dgm:pt modelId="{D07AB026-70D5-4F83-8E04-B5FFE2EA1BE9}" type="sibTrans" cxnId="{AB79B893-D7F7-4794-ACE8-954079E088E5}">
      <dgm:prSet/>
      <dgm:spPr/>
      <dgm:t>
        <a:bodyPr/>
        <a:lstStyle/>
        <a:p>
          <a:endParaRPr lang="en-US"/>
        </a:p>
      </dgm:t>
    </dgm:pt>
    <dgm:pt modelId="{31A95233-F259-48E4-B6D4-43BBA684DA17}">
      <dgm:prSet/>
      <dgm:spPr/>
      <dgm:t>
        <a:bodyPr/>
        <a:lstStyle/>
        <a:p>
          <a:pPr rtl="0"/>
          <a:r>
            <a:rPr lang="en-US" dirty="0"/>
            <a:t>CFAs represent “accounts” where county funds are held by the state</a:t>
          </a:r>
        </a:p>
      </dgm:t>
    </dgm:pt>
    <dgm:pt modelId="{AA255B34-F89C-41A4-AB0D-3FA037F9B2AF}" type="parTrans" cxnId="{E2FA28E4-CC92-43BA-AB18-B076E23089C8}">
      <dgm:prSet/>
      <dgm:spPr/>
      <dgm:t>
        <a:bodyPr/>
        <a:lstStyle/>
        <a:p>
          <a:endParaRPr lang="en-US"/>
        </a:p>
      </dgm:t>
    </dgm:pt>
    <dgm:pt modelId="{A9F3BCA6-CF91-4089-9E5B-35D52C2EF6A0}" type="sibTrans" cxnId="{E2FA28E4-CC92-43BA-AB18-B076E23089C8}">
      <dgm:prSet/>
      <dgm:spPr/>
      <dgm:t>
        <a:bodyPr/>
        <a:lstStyle/>
        <a:p>
          <a:endParaRPr lang="en-US"/>
        </a:p>
      </dgm:t>
    </dgm:pt>
    <dgm:pt modelId="{39614883-DD21-44C9-A966-28CAEF0F3059}">
      <dgm:prSet custT="1"/>
      <dgm:spPr/>
      <dgm:t>
        <a:bodyPr/>
        <a:lstStyle/>
        <a:p>
          <a:pPr rtl="0"/>
          <a:r>
            <a:rPr lang="en-US" sz="2800" dirty="0"/>
            <a:t>State uses funds in the CFAs as the IGTs</a:t>
          </a:r>
        </a:p>
      </dgm:t>
    </dgm:pt>
    <dgm:pt modelId="{C9110E46-D009-4FA2-B467-86AE9C344A29}" type="parTrans" cxnId="{9D4707EC-BE47-4316-BC5F-F0E9FC105F95}">
      <dgm:prSet/>
      <dgm:spPr/>
      <dgm:t>
        <a:bodyPr/>
        <a:lstStyle/>
        <a:p>
          <a:endParaRPr lang="en-US"/>
        </a:p>
      </dgm:t>
    </dgm:pt>
    <dgm:pt modelId="{DC3EAC56-D678-455D-B19A-1277FA0ECAB3}" type="sibTrans" cxnId="{9D4707EC-BE47-4316-BC5F-F0E9FC105F95}">
      <dgm:prSet/>
      <dgm:spPr/>
      <dgm:t>
        <a:bodyPr/>
        <a:lstStyle/>
        <a:p>
          <a:endParaRPr lang="en-US"/>
        </a:p>
      </dgm:t>
    </dgm:pt>
    <dgm:pt modelId="{30011460-E6FF-4856-9601-3C246D1A9C5F}" type="pres">
      <dgm:prSet presAssocID="{39268F28-9C70-4A2F-BAC9-BF08BE7F1031}" presName="Name0" presStyleCnt="0">
        <dgm:presLayoutVars>
          <dgm:dir/>
          <dgm:animLvl val="lvl"/>
          <dgm:resizeHandles val="exact"/>
        </dgm:presLayoutVars>
      </dgm:prSet>
      <dgm:spPr/>
    </dgm:pt>
    <dgm:pt modelId="{75DE134F-E039-4AE2-A07C-E93714D8BB74}" type="pres">
      <dgm:prSet presAssocID="{8A3F1F9B-4793-44F6-9641-A71D79773039}" presName="linNode" presStyleCnt="0"/>
      <dgm:spPr/>
    </dgm:pt>
    <dgm:pt modelId="{1F6938C4-36F3-43BC-A700-64758135B112}" type="pres">
      <dgm:prSet presAssocID="{8A3F1F9B-4793-44F6-9641-A71D7977303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174741F4-122C-41BC-85B8-70D7D63B6DFD}" type="pres">
      <dgm:prSet presAssocID="{8A3F1F9B-4793-44F6-9641-A71D79773039}" presName="descendantText" presStyleLbl="alignAccFollowNode1" presStyleIdx="0" presStyleCnt="2">
        <dgm:presLayoutVars>
          <dgm:bulletEnabled val="1"/>
        </dgm:presLayoutVars>
      </dgm:prSet>
      <dgm:spPr/>
    </dgm:pt>
    <dgm:pt modelId="{F3B4020C-81A1-4BC0-BB26-AF6E9633301D}" type="pres">
      <dgm:prSet presAssocID="{BD069717-F267-47E9-9F55-B3E27851EB17}" presName="sp" presStyleCnt="0"/>
      <dgm:spPr/>
    </dgm:pt>
    <dgm:pt modelId="{A0B65D23-9735-4F4E-A9C6-F694B085B5B4}" type="pres">
      <dgm:prSet presAssocID="{31A95233-F259-48E4-B6D4-43BBA684DA17}" presName="linNode" presStyleCnt="0"/>
      <dgm:spPr/>
    </dgm:pt>
    <dgm:pt modelId="{47057664-0FB6-433A-9A6B-7CD3C2CA8D01}" type="pres">
      <dgm:prSet presAssocID="{31A95233-F259-48E4-B6D4-43BBA684DA17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4F60D33C-7B20-487E-A3E4-49AA88B713CA}" type="pres">
      <dgm:prSet presAssocID="{31A95233-F259-48E4-B6D4-43BBA684DA17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F092C40D-337E-4600-B3E0-E03D74000645}" type="presOf" srcId="{39614883-DD21-44C9-A966-28CAEF0F3059}" destId="{4F60D33C-7B20-487E-A3E4-49AA88B713CA}" srcOrd="0" destOrd="0" presId="urn:microsoft.com/office/officeart/2005/8/layout/vList5"/>
    <dgm:cxn modelId="{C6FABB20-644E-4AEC-83E2-8168B3BF09DC}" type="presOf" srcId="{31A95233-F259-48E4-B6D4-43BBA684DA17}" destId="{47057664-0FB6-433A-9A6B-7CD3C2CA8D01}" srcOrd="0" destOrd="0" presId="urn:microsoft.com/office/officeart/2005/8/layout/vList5"/>
    <dgm:cxn modelId="{1896A13D-676A-4975-86F5-00550AC7EBB4}" srcId="{39268F28-9C70-4A2F-BAC9-BF08BE7F1031}" destId="{8A3F1F9B-4793-44F6-9641-A71D79773039}" srcOrd="0" destOrd="0" parTransId="{AAC40FFA-7903-4DD6-9A4A-7684971E0359}" sibTransId="{BD069717-F267-47E9-9F55-B3E27851EB17}"/>
    <dgm:cxn modelId="{AE47C56B-F3B5-4DA0-BD9A-1F409415D69D}" type="presOf" srcId="{8A3F1F9B-4793-44F6-9641-A71D79773039}" destId="{1F6938C4-36F3-43BC-A700-64758135B112}" srcOrd="0" destOrd="0" presId="urn:microsoft.com/office/officeart/2005/8/layout/vList5"/>
    <dgm:cxn modelId="{B5E91B55-A288-4032-A159-825FA6ACE4B4}" type="presOf" srcId="{39268F28-9C70-4A2F-BAC9-BF08BE7F1031}" destId="{30011460-E6FF-4856-9601-3C246D1A9C5F}" srcOrd="0" destOrd="0" presId="urn:microsoft.com/office/officeart/2005/8/layout/vList5"/>
    <dgm:cxn modelId="{AB79B893-D7F7-4794-ACE8-954079E088E5}" srcId="{8A3F1F9B-4793-44F6-9641-A71D79773039}" destId="{8D7333F5-8BA4-434D-A072-C45D72F7A8B5}" srcOrd="0" destOrd="0" parTransId="{695C57E5-0DB0-4D92-938A-BD31FFDE1EEC}" sibTransId="{D07AB026-70D5-4F83-8E04-B5FFE2EA1BE9}"/>
    <dgm:cxn modelId="{418E7399-09EE-4D79-BB89-A7681C206017}" type="presOf" srcId="{8D7333F5-8BA4-434D-A072-C45D72F7A8B5}" destId="{174741F4-122C-41BC-85B8-70D7D63B6DFD}" srcOrd="0" destOrd="0" presId="urn:microsoft.com/office/officeart/2005/8/layout/vList5"/>
    <dgm:cxn modelId="{E2FA28E4-CC92-43BA-AB18-B076E23089C8}" srcId="{39268F28-9C70-4A2F-BAC9-BF08BE7F1031}" destId="{31A95233-F259-48E4-B6D4-43BBA684DA17}" srcOrd="1" destOrd="0" parTransId="{AA255B34-F89C-41A4-AB0D-3FA037F9B2AF}" sibTransId="{A9F3BCA6-CF91-4089-9E5B-35D52C2EF6A0}"/>
    <dgm:cxn modelId="{9D4707EC-BE47-4316-BC5F-F0E9FC105F95}" srcId="{31A95233-F259-48E4-B6D4-43BBA684DA17}" destId="{39614883-DD21-44C9-A966-28CAEF0F3059}" srcOrd="0" destOrd="0" parTransId="{C9110E46-D009-4FA2-B467-86AE9C344A29}" sibTransId="{DC3EAC56-D678-455D-B19A-1277FA0ECAB3}"/>
    <dgm:cxn modelId="{33081406-0173-4241-858E-055D5CE9BD24}" type="presParOf" srcId="{30011460-E6FF-4856-9601-3C246D1A9C5F}" destId="{75DE134F-E039-4AE2-A07C-E93714D8BB74}" srcOrd="0" destOrd="0" presId="urn:microsoft.com/office/officeart/2005/8/layout/vList5"/>
    <dgm:cxn modelId="{28A2280E-70C4-4048-AAFD-E8377FF4B95D}" type="presParOf" srcId="{75DE134F-E039-4AE2-A07C-E93714D8BB74}" destId="{1F6938C4-36F3-43BC-A700-64758135B112}" srcOrd="0" destOrd="0" presId="urn:microsoft.com/office/officeart/2005/8/layout/vList5"/>
    <dgm:cxn modelId="{CBC38810-B738-43C9-A393-CED269AB506D}" type="presParOf" srcId="{75DE134F-E039-4AE2-A07C-E93714D8BB74}" destId="{174741F4-122C-41BC-85B8-70D7D63B6DFD}" srcOrd="1" destOrd="0" presId="urn:microsoft.com/office/officeart/2005/8/layout/vList5"/>
    <dgm:cxn modelId="{CCE799C8-F540-4D92-A9A9-F99A558CB60F}" type="presParOf" srcId="{30011460-E6FF-4856-9601-3C246D1A9C5F}" destId="{F3B4020C-81A1-4BC0-BB26-AF6E9633301D}" srcOrd="1" destOrd="0" presId="urn:microsoft.com/office/officeart/2005/8/layout/vList5"/>
    <dgm:cxn modelId="{FFFF90CE-A4F3-4862-A52D-5AC288D2AA57}" type="presParOf" srcId="{30011460-E6FF-4856-9601-3C246D1A9C5F}" destId="{A0B65D23-9735-4F4E-A9C6-F694B085B5B4}" srcOrd="2" destOrd="0" presId="urn:microsoft.com/office/officeart/2005/8/layout/vList5"/>
    <dgm:cxn modelId="{01CD430A-0CE3-44E4-B3E7-4BCA064A6652}" type="presParOf" srcId="{A0B65D23-9735-4F4E-A9C6-F694B085B5B4}" destId="{47057664-0FB6-433A-9A6B-7CD3C2CA8D01}" srcOrd="0" destOrd="0" presId="urn:microsoft.com/office/officeart/2005/8/layout/vList5"/>
    <dgm:cxn modelId="{BD43E9DF-8745-4DCC-AD1C-9671D1F6C3B3}" type="presParOf" srcId="{A0B65D23-9735-4F4E-A9C6-F694B085B5B4}" destId="{4F60D33C-7B20-487E-A3E4-49AA88B713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3FEA4D-ACC6-4B10-851B-70A5B951344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3E7BC0-1AAF-407C-82D6-E2409733C487}">
      <dgm:prSet/>
      <dgm:spPr/>
      <dgm:t>
        <a:bodyPr/>
        <a:lstStyle/>
        <a:p>
          <a:pPr rtl="0"/>
          <a:r>
            <a:rPr lang="en-US" dirty="0"/>
            <a:t>County provides funds to the CFA (withhold and/or wire transfer)</a:t>
          </a:r>
        </a:p>
      </dgm:t>
    </dgm:pt>
    <dgm:pt modelId="{153C03B8-C024-4097-A1FA-0A8B80CF20B1}" type="parTrans" cxnId="{51137309-C80D-46D3-9DAC-410457572038}">
      <dgm:prSet/>
      <dgm:spPr/>
      <dgm:t>
        <a:bodyPr/>
        <a:lstStyle/>
        <a:p>
          <a:endParaRPr lang="en-US"/>
        </a:p>
      </dgm:t>
    </dgm:pt>
    <dgm:pt modelId="{0521AF71-CAB4-4997-8413-E8FDA52F1CB3}" type="sibTrans" cxnId="{51137309-C80D-46D3-9DAC-410457572038}">
      <dgm:prSet/>
      <dgm:spPr/>
      <dgm:t>
        <a:bodyPr/>
        <a:lstStyle/>
        <a:p>
          <a:endParaRPr lang="en-US" dirty="0"/>
        </a:p>
      </dgm:t>
    </dgm:pt>
    <dgm:pt modelId="{F4EF510C-0753-4DA2-8E7B-94E1535589FE}">
      <dgm:prSet/>
      <dgm:spPr/>
      <dgm:t>
        <a:bodyPr/>
        <a:lstStyle/>
        <a:p>
          <a:pPr rtl="0"/>
          <a:r>
            <a:rPr lang="en-US" dirty="0"/>
            <a:t>County submits SD/MC claim for adjudication</a:t>
          </a:r>
        </a:p>
      </dgm:t>
    </dgm:pt>
    <dgm:pt modelId="{1FE3433A-DED2-476B-A518-C7E875D1A85E}" type="parTrans" cxnId="{1F262E41-499D-4F1A-B62B-AD70F387D820}">
      <dgm:prSet/>
      <dgm:spPr/>
      <dgm:t>
        <a:bodyPr/>
        <a:lstStyle/>
        <a:p>
          <a:endParaRPr lang="en-US"/>
        </a:p>
      </dgm:t>
    </dgm:pt>
    <dgm:pt modelId="{1E2ED252-DB7F-4BB5-97FA-A440A61F4590}" type="sibTrans" cxnId="{1F262E41-499D-4F1A-B62B-AD70F387D820}">
      <dgm:prSet/>
      <dgm:spPr/>
      <dgm:t>
        <a:bodyPr/>
        <a:lstStyle/>
        <a:p>
          <a:endParaRPr lang="en-US" dirty="0"/>
        </a:p>
      </dgm:t>
    </dgm:pt>
    <dgm:pt modelId="{EEFC4FAB-7704-4DC4-92C3-B73595F159D5}">
      <dgm:prSet/>
      <dgm:spPr/>
      <dgm:t>
        <a:bodyPr/>
        <a:lstStyle/>
        <a:p>
          <a:pPr rtl="0"/>
          <a:r>
            <a:rPr lang="en-US" dirty="0"/>
            <a:t>Approved SD/MC claims data transferred to DHCS accounting to initiate IGT</a:t>
          </a:r>
        </a:p>
      </dgm:t>
    </dgm:pt>
    <dgm:pt modelId="{D1E58960-239D-472F-A360-8D6E212E5B13}" type="parTrans" cxnId="{D35F543F-4578-402E-A717-FB9B170C59F0}">
      <dgm:prSet/>
      <dgm:spPr/>
      <dgm:t>
        <a:bodyPr/>
        <a:lstStyle/>
        <a:p>
          <a:endParaRPr lang="en-US"/>
        </a:p>
      </dgm:t>
    </dgm:pt>
    <dgm:pt modelId="{89BF4B42-3662-4B06-9515-460E21A8867B}" type="sibTrans" cxnId="{D35F543F-4578-402E-A717-FB9B170C59F0}">
      <dgm:prSet/>
      <dgm:spPr/>
      <dgm:t>
        <a:bodyPr/>
        <a:lstStyle/>
        <a:p>
          <a:endParaRPr lang="en-US" dirty="0"/>
        </a:p>
      </dgm:t>
    </dgm:pt>
    <dgm:pt modelId="{6AB21890-9F0B-45D3-A772-FDA1E2501B1F}">
      <dgm:prSet/>
      <dgm:spPr/>
      <dgm:t>
        <a:bodyPr/>
        <a:lstStyle/>
        <a:p>
          <a:pPr rtl="0"/>
          <a:r>
            <a:rPr lang="en-US" dirty="0"/>
            <a:t>DHCS withdraws funds from the CFA for non-federal share of each approved claim (IGT)</a:t>
          </a:r>
        </a:p>
      </dgm:t>
    </dgm:pt>
    <dgm:pt modelId="{938F622C-73C6-4882-9A5F-5F56276714FA}" type="parTrans" cxnId="{B8B2E423-917F-4B33-B4E7-110DEB67EDE8}">
      <dgm:prSet/>
      <dgm:spPr/>
      <dgm:t>
        <a:bodyPr/>
        <a:lstStyle/>
        <a:p>
          <a:endParaRPr lang="en-US"/>
        </a:p>
      </dgm:t>
    </dgm:pt>
    <dgm:pt modelId="{52EDC0C5-8767-46A6-B9D3-C21B80C0A004}" type="sibTrans" cxnId="{B8B2E423-917F-4B33-B4E7-110DEB67EDE8}">
      <dgm:prSet/>
      <dgm:spPr/>
      <dgm:t>
        <a:bodyPr/>
        <a:lstStyle/>
        <a:p>
          <a:endParaRPr lang="en-US" dirty="0"/>
        </a:p>
      </dgm:t>
    </dgm:pt>
    <dgm:pt modelId="{D3D950F3-0280-4FE9-84C2-E530F45ED215}">
      <dgm:prSet/>
      <dgm:spPr/>
      <dgm:t>
        <a:bodyPr/>
        <a:lstStyle/>
        <a:p>
          <a:pPr rtl="0"/>
          <a:r>
            <a:rPr lang="en-US" dirty="0"/>
            <a:t>DHCS remits full payment for the approved claim back to the county (inclusive of FFP and local match)</a:t>
          </a:r>
        </a:p>
      </dgm:t>
    </dgm:pt>
    <dgm:pt modelId="{BE37DA3D-0F28-4F9C-8318-273382F8573F}" type="parTrans" cxnId="{BC5882C1-D40E-4400-A607-ED7B478CA19A}">
      <dgm:prSet/>
      <dgm:spPr/>
      <dgm:t>
        <a:bodyPr/>
        <a:lstStyle/>
        <a:p>
          <a:endParaRPr lang="en-US"/>
        </a:p>
      </dgm:t>
    </dgm:pt>
    <dgm:pt modelId="{C57A05DC-D84E-4B89-A42C-361BB3B5E172}" type="sibTrans" cxnId="{BC5882C1-D40E-4400-A607-ED7B478CA19A}">
      <dgm:prSet/>
      <dgm:spPr/>
      <dgm:t>
        <a:bodyPr/>
        <a:lstStyle/>
        <a:p>
          <a:endParaRPr lang="en-US" dirty="0"/>
        </a:p>
      </dgm:t>
    </dgm:pt>
    <dgm:pt modelId="{1A6499DF-C018-4C17-BEBD-A455E3436B47}">
      <dgm:prSet/>
      <dgm:spPr/>
      <dgm:t>
        <a:bodyPr/>
        <a:lstStyle/>
        <a:p>
          <a:pPr rtl="0"/>
          <a:r>
            <a:rPr lang="en-US" dirty="0"/>
            <a:t>DHCS sends county monthly CFA statement that identifies IGT amount needed to maintain fund balance</a:t>
          </a:r>
        </a:p>
      </dgm:t>
    </dgm:pt>
    <dgm:pt modelId="{46E8F9D9-69C2-4F61-A3A7-015E98950716}" type="parTrans" cxnId="{5364A70F-E277-42EE-8CAD-5CBCEB2318D2}">
      <dgm:prSet/>
      <dgm:spPr/>
      <dgm:t>
        <a:bodyPr/>
        <a:lstStyle/>
        <a:p>
          <a:endParaRPr lang="en-US"/>
        </a:p>
      </dgm:t>
    </dgm:pt>
    <dgm:pt modelId="{F032D517-3D93-4332-B61E-6BFC636A6C9D}" type="sibTrans" cxnId="{5364A70F-E277-42EE-8CAD-5CBCEB2318D2}">
      <dgm:prSet/>
      <dgm:spPr/>
      <dgm:t>
        <a:bodyPr/>
        <a:lstStyle/>
        <a:p>
          <a:endParaRPr lang="en-US" dirty="0"/>
        </a:p>
      </dgm:t>
    </dgm:pt>
    <dgm:pt modelId="{24CA22FB-F146-4360-9B5E-8BB93720E993}" type="pres">
      <dgm:prSet presAssocID="{4D3FEA4D-ACC6-4B10-851B-70A5B9513442}" presName="cycle" presStyleCnt="0">
        <dgm:presLayoutVars>
          <dgm:dir/>
          <dgm:resizeHandles val="exact"/>
        </dgm:presLayoutVars>
      </dgm:prSet>
      <dgm:spPr/>
    </dgm:pt>
    <dgm:pt modelId="{B3C10C31-8E32-4EB8-9262-874CE04909B6}" type="pres">
      <dgm:prSet presAssocID="{713E7BC0-1AAF-407C-82D6-E2409733C487}" presName="node" presStyleLbl="node1" presStyleIdx="0" presStyleCnt="6">
        <dgm:presLayoutVars>
          <dgm:bulletEnabled val="1"/>
        </dgm:presLayoutVars>
      </dgm:prSet>
      <dgm:spPr/>
    </dgm:pt>
    <dgm:pt modelId="{6AA9FD18-C564-4A30-BBF1-3BB39030F2B4}" type="pres">
      <dgm:prSet presAssocID="{0521AF71-CAB4-4997-8413-E8FDA52F1CB3}" presName="sibTrans" presStyleLbl="sibTrans2D1" presStyleIdx="0" presStyleCnt="6"/>
      <dgm:spPr/>
    </dgm:pt>
    <dgm:pt modelId="{D3B17B98-1674-43FF-96EE-AE8D9B57AD15}" type="pres">
      <dgm:prSet presAssocID="{0521AF71-CAB4-4997-8413-E8FDA52F1CB3}" presName="connectorText" presStyleLbl="sibTrans2D1" presStyleIdx="0" presStyleCnt="6"/>
      <dgm:spPr/>
    </dgm:pt>
    <dgm:pt modelId="{27C1DE23-61D7-485A-8C78-43BADD46F990}" type="pres">
      <dgm:prSet presAssocID="{F4EF510C-0753-4DA2-8E7B-94E1535589FE}" presName="node" presStyleLbl="node1" presStyleIdx="1" presStyleCnt="6">
        <dgm:presLayoutVars>
          <dgm:bulletEnabled val="1"/>
        </dgm:presLayoutVars>
      </dgm:prSet>
      <dgm:spPr/>
    </dgm:pt>
    <dgm:pt modelId="{359B3ED6-0E37-4A91-AE6D-4A293B1F4F88}" type="pres">
      <dgm:prSet presAssocID="{1E2ED252-DB7F-4BB5-97FA-A440A61F4590}" presName="sibTrans" presStyleLbl="sibTrans2D1" presStyleIdx="1" presStyleCnt="6"/>
      <dgm:spPr/>
    </dgm:pt>
    <dgm:pt modelId="{EF465FE9-1CF6-419D-AEA7-A95C6F0B0CCF}" type="pres">
      <dgm:prSet presAssocID="{1E2ED252-DB7F-4BB5-97FA-A440A61F4590}" presName="connectorText" presStyleLbl="sibTrans2D1" presStyleIdx="1" presStyleCnt="6"/>
      <dgm:spPr/>
    </dgm:pt>
    <dgm:pt modelId="{C780765A-5299-459A-85EA-9F921F227E04}" type="pres">
      <dgm:prSet presAssocID="{EEFC4FAB-7704-4DC4-92C3-B73595F159D5}" presName="node" presStyleLbl="node1" presStyleIdx="2" presStyleCnt="6">
        <dgm:presLayoutVars>
          <dgm:bulletEnabled val="1"/>
        </dgm:presLayoutVars>
      </dgm:prSet>
      <dgm:spPr/>
    </dgm:pt>
    <dgm:pt modelId="{F97BB2FB-E4B1-45A0-90F3-D71B18165AAC}" type="pres">
      <dgm:prSet presAssocID="{89BF4B42-3662-4B06-9515-460E21A8867B}" presName="sibTrans" presStyleLbl="sibTrans2D1" presStyleIdx="2" presStyleCnt="6"/>
      <dgm:spPr/>
    </dgm:pt>
    <dgm:pt modelId="{3228B15F-5A14-4BFF-8A03-E38AAA3DD332}" type="pres">
      <dgm:prSet presAssocID="{89BF4B42-3662-4B06-9515-460E21A8867B}" presName="connectorText" presStyleLbl="sibTrans2D1" presStyleIdx="2" presStyleCnt="6"/>
      <dgm:spPr/>
    </dgm:pt>
    <dgm:pt modelId="{2EEEE759-A257-4FD9-9820-C715988A0789}" type="pres">
      <dgm:prSet presAssocID="{6AB21890-9F0B-45D3-A772-FDA1E2501B1F}" presName="node" presStyleLbl="node1" presStyleIdx="3" presStyleCnt="6">
        <dgm:presLayoutVars>
          <dgm:bulletEnabled val="1"/>
        </dgm:presLayoutVars>
      </dgm:prSet>
      <dgm:spPr/>
    </dgm:pt>
    <dgm:pt modelId="{FE639F6F-F530-4F0D-8A9D-278CECB4BEB3}" type="pres">
      <dgm:prSet presAssocID="{52EDC0C5-8767-46A6-B9D3-C21B80C0A004}" presName="sibTrans" presStyleLbl="sibTrans2D1" presStyleIdx="3" presStyleCnt="6"/>
      <dgm:spPr/>
    </dgm:pt>
    <dgm:pt modelId="{438EEC85-2F02-4AA5-8F07-098702D77655}" type="pres">
      <dgm:prSet presAssocID="{52EDC0C5-8767-46A6-B9D3-C21B80C0A004}" presName="connectorText" presStyleLbl="sibTrans2D1" presStyleIdx="3" presStyleCnt="6"/>
      <dgm:spPr/>
    </dgm:pt>
    <dgm:pt modelId="{B8F4F46C-AD23-4924-B90F-80056C1DA3FA}" type="pres">
      <dgm:prSet presAssocID="{D3D950F3-0280-4FE9-84C2-E530F45ED215}" presName="node" presStyleLbl="node1" presStyleIdx="4" presStyleCnt="6">
        <dgm:presLayoutVars>
          <dgm:bulletEnabled val="1"/>
        </dgm:presLayoutVars>
      </dgm:prSet>
      <dgm:spPr/>
    </dgm:pt>
    <dgm:pt modelId="{828C241A-9831-4802-AAA7-64473219CDB0}" type="pres">
      <dgm:prSet presAssocID="{C57A05DC-D84E-4B89-A42C-361BB3B5E172}" presName="sibTrans" presStyleLbl="sibTrans2D1" presStyleIdx="4" presStyleCnt="6"/>
      <dgm:spPr/>
    </dgm:pt>
    <dgm:pt modelId="{A6458628-2A62-46E8-AA4C-24A26E7C5ED9}" type="pres">
      <dgm:prSet presAssocID="{C57A05DC-D84E-4B89-A42C-361BB3B5E172}" presName="connectorText" presStyleLbl="sibTrans2D1" presStyleIdx="4" presStyleCnt="6"/>
      <dgm:spPr/>
    </dgm:pt>
    <dgm:pt modelId="{6758F19C-83E2-468B-B863-89212EFC2507}" type="pres">
      <dgm:prSet presAssocID="{1A6499DF-C018-4C17-BEBD-A455E3436B47}" presName="node" presStyleLbl="node1" presStyleIdx="5" presStyleCnt="6">
        <dgm:presLayoutVars>
          <dgm:bulletEnabled val="1"/>
        </dgm:presLayoutVars>
      </dgm:prSet>
      <dgm:spPr/>
    </dgm:pt>
    <dgm:pt modelId="{1930BF0F-418A-4F74-BBAE-319555F2CE3B}" type="pres">
      <dgm:prSet presAssocID="{F032D517-3D93-4332-B61E-6BFC636A6C9D}" presName="sibTrans" presStyleLbl="sibTrans2D1" presStyleIdx="5" presStyleCnt="6"/>
      <dgm:spPr/>
    </dgm:pt>
    <dgm:pt modelId="{DFD7A558-CEF3-482C-82B5-78083E463649}" type="pres">
      <dgm:prSet presAssocID="{F032D517-3D93-4332-B61E-6BFC636A6C9D}" presName="connectorText" presStyleLbl="sibTrans2D1" presStyleIdx="5" presStyleCnt="6"/>
      <dgm:spPr/>
    </dgm:pt>
  </dgm:ptLst>
  <dgm:cxnLst>
    <dgm:cxn modelId="{7108BC04-5BB7-4854-8187-71831AB65EF5}" type="presOf" srcId="{52EDC0C5-8767-46A6-B9D3-C21B80C0A004}" destId="{FE639F6F-F530-4F0D-8A9D-278CECB4BEB3}" srcOrd="0" destOrd="0" presId="urn:microsoft.com/office/officeart/2005/8/layout/cycle2"/>
    <dgm:cxn modelId="{51137309-C80D-46D3-9DAC-410457572038}" srcId="{4D3FEA4D-ACC6-4B10-851B-70A5B9513442}" destId="{713E7BC0-1AAF-407C-82D6-E2409733C487}" srcOrd="0" destOrd="0" parTransId="{153C03B8-C024-4097-A1FA-0A8B80CF20B1}" sibTransId="{0521AF71-CAB4-4997-8413-E8FDA52F1CB3}"/>
    <dgm:cxn modelId="{5364A70F-E277-42EE-8CAD-5CBCEB2318D2}" srcId="{4D3FEA4D-ACC6-4B10-851B-70A5B9513442}" destId="{1A6499DF-C018-4C17-BEBD-A455E3436B47}" srcOrd="5" destOrd="0" parTransId="{46E8F9D9-69C2-4F61-A3A7-015E98950716}" sibTransId="{F032D517-3D93-4332-B61E-6BFC636A6C9D}"/>
    <dgm:cxn modelId="{9EBCA013-A309-4483-AA4E-D3D0C8EEF1D9}" type="presOf" srcId="{0521AF71-CAB4-4997-8413-E8FDA52F1CB3}" destId="{D3B17B98-1674-43FF-96EE-AE8D9B57AD15}" srcOrd="1" destOrd="0" presId="urn:microsoft.com/office/officeart/2005/8/layout/cycle2"/>
    <dgm:cxn modelId="{FCFEF217-A54C-44A1-899C-A0A4CBDEAE4A}" type="presOf" srcId="{713E7BC0-1AAF-407C-82D6-E2409733C487}" destId="{B3C10C31-8E32-4EB8-9262-874CE04909B6}" srcOrd="0" destOrd="0" presId="urn:microsoft.com/office/officeart/2005/8/layout/cycle2"/>
    <dgm:cxn modelId="{B8B2E423-917F-4B33-B4E7-110DEB67EDE8}" srcId="{4D3FEA4D-ACC6-4B10-851B-70A5B9513442}" destId="{6AB21890-9F0B-45D3-A772-FDA1E2501B1F}" srcOrd="3" destOrd="0" parTransId="{938F622C-73C6-4882-9A5F-5F56276714FA}" sibTransId="{52EDC0C5-8767-46A6-B9D3-C21B80C0A004}"/>
    <dgm:cxn modelId="{94743424-A9B9-4F7D-BA45-9A2177BD0052}" type="presOf" srcId="{C57A05DC-D84E-4B89-A42C-361BB3B5E172}" destId="{828C241A-9831-4802-AAA7-64473219CDB0}" srcOrd="0" destOrd="0" presId="urn:microsoft.com/office/officeart/2005/8/layout/cycle2"/>
    <dgm:cxn modelId="{1A4F0E30-4B21-419E-A2AB-46CCD38AE43D}" type="presOf" srcId="{C57A05DC-D84E-4B89-A42C-361BB3B5E172}" destId="{A6458628-2A62-46E8-AA4C-24A26E7C5ED9}" srcOrd="1" destOrd="0" presId="urn:microsoft.com/office/officeart/2005/8/layout/cycle2"/>
    <dgm:cxn modelId="{D35F543F-4578-402E-A717-FB9B170C59F0}" srcId="{4D3FEA4D-ACC6-4B10-851B-70A5B9513442}" destId="{EEFC4FAB-7704-4DC4-92C3-B73595F159D5}" srcOrd="2" destOrd="0" parTransId="{D1E58960-239D-472F-A360-8D6E212E5B13}" sibTransId="{89BF4B42-3662-4B06-9515-460E21A8867B}"/>
    <dgm:cxn modelId="{DE961B40-0066-4EBE-9779-CFAEF434ED0D}" type="presOf" srcId="{6AB21890-9F0B-45D3-A772-FDA1E2501B1F}" destId="{2EEEE759-A257-4FD9-9820-C715988A0789}" srcOrd="0" destOrd="0" presId="urn:microsoft.com/office/officeart/2005/8/layout/cycle2"/>
    <dgm:cxn modelId="{1F262E41-499D-4F1A-B62B-AD70F387D820}" srcId="{4D3FEA4D-ACC6-4B10-851B-70A5B9513442}" destId="{F4EF510C-0753-4DA2-8E7B-94E1535589FE}" srcOrd="1" destOrd="0" parTransId="{1FE3433A-DED2-476B-A518-C7E875D1A85E}" sibTransId="{1E2ED252-DB7F-4BB5-97FA-A440A61F4590}"/>
    <dgm:cxn modelId="{2567E748-EA0F-4AB5-80D3-3D33C5697470}" type="presOf" srcId="{89BF4B42-3662-4B06-9515-460E21A8867B}" destId="{3228B15F-5A14-4BFF-8A03-E38AAA3DD332}" srcOrd="1" destOrd="0" presId="urn:microsoft.com/office/officeart/2005/8/layout/cycle2"/>
    <dgm:cxn modelId="{F6FF8A51-5F59-4D1C-A839-F0BA540CD798}" type="presOf" srcId="{D3D950F3-0280-4FE9-84C2-E530F45ED215}" destId="{B8F4F46C-AD23-4924-B90F-80056C1DA3FA}" srcOrd="0" destOrd="0" presId="urn:microsoft.com/office/officeart/2005/8/layout/cycle2"/>
    <dgm:cxn modelId="{50CE227B-D2FB-4974-92CF-A6BC0F4462F4}" type="presOf" srcId="{52EDC0C5-8767-46A6-B9D3-C21B80C0A004}" destId="{438EEC85-2F02-4AA5-8F07-098702D77655}" srcOrd="1" destOrd="0" presId="urn:microsoft.com/office/officeart/2005/8/layout/cycle2"/>
    <dgm:cxn modelId="{5977B093-BAA9-4530-8ABF-05A8CB0BA0D5}" type="presOf" srcId="{89BF4B42-3662-4B06-9515-460E21A8867B}" destId="{F97BB2FB-E4B1-45A0-90F3-D71B18165AAC}" srcOrd="0" destOrd="0" presId="urn:microsoft.com/office/officeart/2005/8/layout/cycle2"/>
    <dgm:cxn modelId="{8FAD38A3-463B-443D-9293-5E634B896D89}" type="presOf" srcId="{F032D517-3D93-4332-B61E-6BFC636A6C9D}" destId="{1930BF0F-418A-4F74-BBAE-319555F2CE3B}" srcOrd="0" destOrd="0" presId="urn:microsoft.com/office/officeart/2005/8/layout/cycle2"/>
    <dgm:cxn modelId="{6A0FF9B3-00EF-4DC6-91E3-2AAC1C35B48D}" type="presOf" srcId="{4D3FEA4D-ACC6-4B10-851B-70A5B9513442}" destId="{24CA22FB-F146-4360-9B5E-8BB93720E993}" srcOrd="0" destOrd="0" presId="urn:microsoft.com/office/officeart/2005/8/layout/cycle2"/>
    <dgm:cxn modelId="{FABC38B6-4F8A-42EE-AF4D-2A896BC6239B}" type="presOf" srcId="{1A6499DF-C018-4C17-BEBD-A455E3436B47}" destId="{6758F19C-83E2-468B-B863-89212EFC2507}" srcOrd="0" destOrd="0" presId="urn:microsoft.com/office/officeart/2005/8/layout/cycle2"/>
    <dgm:cxn modelId="{8B066DB8-0CB0-4C0E-BD8B-9CFC21EC761D}" type="presOf" srcId="{1E2ED252-DB7F-4BB5-97FA-A440A61F4590}" destId="{EF465FE9-1CF6-419D-AEA7-A95C6F0B0CCF}" srcOrd="1" destOrd="0" presId="urn:microsoft.com/office/officeart/2005/8/layout/cycle2"/>
    <dgm:cxn modelId="{A8EADBBA-C775-485D-A7C0-77F59C4A697E}" type="presOf" srcId="{F4EF510C-0753-4DA2-8E7B-94E1535589FE}" destId="{27C1DE23-61D7-485A-8C78-43BADD46F990}" srcOrd="0" destOrd="0" presId="urn:microsoft.com/office/officeart/2005/8/layout/cycle2"/>
    <dgm:cxn modelId="{BC5882C1-D40E-4400-A607-ED7B478CA19A}" srcId="{4D3FEA4D-ACC6-4B10-851B-70A5B9513442}" destId="{D3D950F3-0280-4FE9-84C2-E530F45ED215}" srcOrd="4" destOrd="0" parTransId="{BE37DA3D-0F28-4F9C-8318-273382F8573F}" sibTransId="{C57A05DC-D84E-4B89-A42C-361BB3B5E172}"/>
    <dgm:cxn modelId="{6A7D6FC4-116B-42B2-8573-6BE39374E2CE}" type="presOf" srcId="{0521AF71-CAB4-4997-8413-E8FDA52F1CB3}" destId="{6AA9FD18-C564-4A30-BBF1-3BB39030F2B4}" srcOrd="0" destOrd="0" presId="urn:microsoft.com/office/officeart/2005/8/layout/cycle2"/>
    <dgm:cxn modelId="{CFBCBDD9-AD9C-4D95-B02A-16F59FD04961}" type="presOf" srcId="{EEFC4FAB-7704-4DC4-92C3-B73595F159D5}" destId="{C780765A-5299-459A-85EA-9F921F227E04}" srcOrd="0" destOrd="0" presId="urn:microsoft.com/office/officeart/2005/8/layout/cycle2"/>
    <dgm:cxn modelId="{745EAFDA-CEC9-4B3A-BD16-C9D4CC015586}" type="presOf" srcId="{F032D517-3D93-4332-B61E-6BFC636A6C9D}" destId="{DFD7A558-CEF3-482C-82B5-78083E463649}" srcOrd="1" destOrd="0" presId="urn:microsoft.com/office/officeart/2005/8/layout/cycle2"/>
    <dgm:cxn modelId="{AB60F0E5-D8B0-4D78-A2E3-61A874F3A924}" type="presOf" srcId="{1E2ED252-DB7F-4BB5-97FA-A440A61F4590}" destId="{359B3ED6-0E37-4A91-AE6D-4A293B1F4F88}" srcOrd="0" destOrd="0" presId="urn:microsoft.com/office/officeart/2005/8/layout/cycle2"/>
    <dgm:cxn modelId="{C61717B3-377F-4AA9-8D14-9E7D9728986D}" type="presParOf" srcId="{24CA22FB-F146-4360-9B5E-8BB93720E993}" destId="{B3C10C31-8E32-4EB8-9262-874CE04909B6}" srcOrd="0" destOrd="0" presId="urn:microsoft.com/office/officeart/2005/8/layout/cycle2"/>
    <dgm:cxn modelId="{6ABB9254-E86C-475A-A551-8C17C1408D2E}" type="presParOf" srcId="{24CA22FB-F146-4360-9B5E-8BB93720E993}" destId="{6AA9FD18-C564-4A30-BBF1-3BB39030F2B4}" srcOrd="1" destOrd="0" presId="urn:microsoft.com/office/officeart/2005/8/layout/cycle2"/>
    <dgm:cxn modelId="{CD76B16B-C1A4-4FA9-9892-AFCA4FD53175}" type="presParOf" srcId="{6AA9FD18-C564-4A30-BBF1-3BB39030F2B4}" destId="{D3B17B98-1674-43FF-96EE-AE8D9B57AD15}" srcOrd="0" destOrd="0" presId="urn:microsoft.com/office/officeart/2005/8/layout/cycle2"/>
    <dgm:cxn modelId="{221193AF-A7D2-4483-9FFE-1E6E5A607B6B}" type="presParOf" srcId="{24CA22FB-F146-4360-9B5E-8BB93720E993}" destId="{27C1DE23-61D7-485A-8C78-43BADD46F990}" srcOrd="2" destOrd="0" presId="urn:microsoft.com/office/officeart/2005/8/layout/cycle2"/>
    <dgm:cxn modelId="{7F7D9FEE-024B-43B4-A2D2-E362B5890EC4}" type="presParOf" srcId="{24CA22FB-F146-4360-9B5E-8BB93720E993}" destId="{359B3ED6-0E37-4A91-AE6D-4A293B1F4F88}" srcOrd="3" destOrd="0" presId="urn:microsoft.com/office/officeart/2005/8/layout/cycle2"/>
    <dgm:cxn modelId="{E689A98D-4E65-4AD3-8CCE-10F264706F9C}" type="presParOf" srcId="{359B3ED6-0E37-4A91-AE6D-4A293B1F4F88}" destId="{EF465FE9-1CF6-419D-AEA7-A95C6F0B0CCF}" srcOrd="0" destOrd="0" presId="urn:microsoft.com/office/officeart/2005/8/layout/cycle2"/>
    <dgm:cxn modelId="{54816D20-4806-4772-B727-F85715ACF736}" type="presParOf" srcId="{24CA22FB-F146-4360-9B5E-8BB93720E993}" destId="{C780765A-5299-459A-85EA-9F921F227E04}" srcOrd="4" destOrd="0" presId="urn:microsoft.com/office/officeart/2005/8/layout/cycle2"/>
    <dgm:cxn modelId="{61E60C98-75E2-4AA7-99A4-B0FD59F1A388}" type="presParOf" srcId="{24CA22FB-F146-4360-9B5E-8BB93720E993}" destId="{F97BB2FB-E4B1-45A0-90F3-D71B18165AAC}" srcOrd="5" destOrd="0" presId="urn:microsoft.com/office/officeart/2005/8/layout/cycle2"/>
    <dgm:cxn modelId="{0AF11401-BFB2-42BC-94DA-EE4AD240F98F}" type="presParOf" srcId="{F97BB2FB-E4B1-45A0-90F3-D71B18165AAC}" destId="{3228B15F-5A14-4BFF-8A03-E38AAA3DD332}" srcOrd="0" destOrd="0" presId="urn:microsoft.com/office/officeart/2005/8/layout/cycle2"/>
    <dgm:cxn modelId="{94D064AE-ECC6-4462-B39A-BA9A3256A53B}" type="presParOf" srcId="{24CA22FB-F146-4360-9B5E-8BB93720E993}" destId="{2EEEE759-A257-4FD9-9820-C715988A0789}" srcOrd="6" destOrd="0" presId="urn:microsoft.com/office/officeart/2005/8/layout/cycle2"/>
    <dgm:cxn modelId="{2F2E3DB3-F87A-47F8-A720-DD3F24199FCE}" type="presParOf" srcId="{24CA22FB-F146-4360-9B5E-8BB93720E993}" destId="{FE639F6F-F530-4F0D-8A9D-278CECB4BEB3}" srcOrd="7" destOrd="0" presId="urn:microsoft.com/office/officeart/2005/8/layout/cycle2"/>
    <dgm:cxn modelId="{A61E500F-BAD9-4C99-98E7-6C9A0424BED5}" type="presParOf" srcId="{FE639F6F-F530-4F0D-8A9D-278CECB4BEB3}" destId="{438EEC85-2F02-4AA5-8F07-098702D77655}" srcOrd="0" destOrd="0" presId="urn:microsoft.com/office/officeart/2005/8/layout/cycle2"/>
    <dgm:cxn modelId="{A94148E0-C7BF-4058-BC93-2D6E934B5713}" type="presParOf" srcId="{24CA22FB-F146-4360-9B5E-8BB93720E993}" destId="{B8F4F46C-AD23-4924-B90F-80056C1DA3FA}" srcOrd="8" destOrd="0" presId="urn:microsoft.com/office/officeart/2005/8/layout/cycle2"/>
    <dgm:cxn modelId="{4172B085-E00A-4C24-BD41-0C91FAD2A11E}" type="presParOf" srcId="{24CA22FB-F146-4360-9B5E-8BB93720E993}" destId="{828C241A-9831-4802-AAA7-64473219CDB0}" srcOrd="9" destOrd="0" presId="urn:microsoft.com/office/officeart/2005/8/layout/cycle2"/>
    <dgm:cxn modelId="{4D4442A0-692C-482B-9CA1-0B614E8958D5}" type="presParOf" srcId="{828C241A-9831-4802-AAA7-64473219CDB0}" destId="{A6458628-2A62-46E8-AA4C-24A26E7C5ED9}" srcOrd="0" destOrd="0" presId="urn:microsoft.com/office/officeart/2005/8/layout/cycle2"/>
    <dgm:cxn modelId="{C713F72D-CE35-40A3-8DB2-3EC468DB8621}" type="presParOf" srcId="{24CA22FB-F146-4360-9B5E-8BB93720E993}" destId="{6758F19C-83E2-468B-B863-89212EFC2507}" srcOrd="10" destOrd="0" presId="urn:microsoft.com/office/officeart/2005/8/layout/cycle2"/>
    <dgm:cxn modelId="{6757BAC7-F156-46E4-A0D8-4ADB5E899F0C}" type="presParOf" srcId="{24CA22FB-F146-4360-9B5E-8BB93720E993}" destId="{1930BF0F-418A-4F74-BBAE-319555F2CE3B}" srcOrd="11" destOrd="0" presId="urn:microsoft.com/office/officeart/2005/8/layout/cycle2"/>
    <dgm:cxn modelId="{40D04543-855E-4F24-A34A-FA2149C05102}" type="presParOf" srcId="{1930BF0F-418A-4F74-BBAE-319555F2CE3B}" destId="{DFD7A558-CEF3-482C-82B5-78083E46364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ECA308-FD01-4F94-B311-7991D7A5F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8FC53BF-92FD-44B0-8E06-024AA6EFE86F}">
      <dgm:prSet/>
      <dgm:spPr/>
      <dgm:t>
        <a:bodyPr/>
        <a:lstStyle/>
        <a:p>
          <a:pPr rtl="0"/>
          <a:r>
            <a:rPr lang="en-US" dirty="0"/>
            <a:t>Counties may use withholds and/or wire transfers to deposit funds into the CFAs on an on-going basis</a:t>
          </a:r>
        </a:p>
      </dgm:t>
    </dgm:pt>
    <dgm:pt modelId="{AC190C2E-2E20-4650-9770-A72ED7A51A29}" type="parTrans" cxnId="{D051E85C-BAAB-4ECE-90A6-ABA7F74B2F05}">
      <dgm:prSet/>
      <dgm:spPr/>
      <dgm:t>
        <a:bodyPr/>
        <a:lstStyle/>
        <a:p>
          <a:endParaRPr lang="en-US"/>
        </a:p>
      </dgm:t>
    </dgm:pt>
    <dgm:pt modelId="{81AB6920-D898-44F4-9ACB-E4E2FD5B2FD6}" type="sibTrans" cxnId="{D051E85C-BAAB-4ECE-90A6-ABA7F74B2F05}">
      <dgm:prSet/>
      <dgm:spPr/>
      <dgm:t>
        <a:bodyPr/>
        <a:lstStyle/>
        <a:p>
          <a:endParaRPr lang="en-US"/>
        </a:p>
      </dgm:t>
    </dgm:pt>
    <dgm:pt modelId="{B065610C-B01B-45EA-A960-D9EBA211A11E}">
      <dgm:prSet/>
      <dgm:spPr/>
      <dgm:t>
        <a:bodyPr/>
        <a:lstStyle/>
        <a:p>
          <a:pPr rtl="0"/>
          <a:r>
            <a:rPr lang="en-US" dirty="0"/>
            <a:t>Withholds represents specific percentage(s) of the three major allocations that the state would “withhold” from the county</a:t>
          </a:r>
        </a:p>
      </dgm:t>
    </dgm:pt>
    <dgm:pt modelId="{7F9E88BD-9515-4010-A497-1B14511155F6}" type="parTrans" cxnId="{C7FE6B19-7D5D-4DB5-9CD0-04BFE575A09C}">
      <dgm:prSet/>
      <dgm:spPr/>
      <dgm:t>
        <a:bodyPr/>
        <a:lstStyle/>
        <a:p>
          <a:endParaRPr lang="en-US"/>
        </a:p>
      </dgm:t>
    </dgm:pt>
    <dgm:pt modelId="{9B57E04A-46AA-4C57-9755-A346A84BE6EA}" type="sibTrans" cxnId="{C7FE6B19-7D5D-4DB5-9CD0-04BFE575A09C}">
      <dgm:prSet/>
      <dgm:spPr/>
      <dgm:t>
        <a:bodyPr/>
        <a:lstStyle/>
        <a:p>
          <a:endParaRPr lang="en-US"/>
        </a:p>
      </dgm:t>
    </dgm:pt>
    <dgm:pt modelId="{3BB68023-9E99-48B6-A2F9-B441E314769F}">
      <dgm:prSet/>
      <dgm:spPr/>
      <dgm:t>
        <a:bodyPr/>
        <a:lstStyle/>
        <a:p>
          <a:pPr rtl="0"/>
          <a:r>
            <a:rPr lang="en-US" dirty="0"/>
            <a:t>1991 Realignment, 2011 Realignment and Mental Health Services Act (MHSA) funding</a:t>
          </a:r>
        </a:p>
      </dgm:t>
    </dgm:pt>
    <dgm:pt modelId="{BD3B8C14-1CB5-4BF8-AFD1-4F2CFB66CDA1}" type="parTrans" cxnId="{F4D93D79-125C-4515-902C-62C4C53B85F7}">
      <dgm:prSet/>
      <dgm:spPr/>
      <dgm:t>
        <a:bodyPr/>
        <a:lstStyle/>
        <a:p>
          <a:endParaRPr lang="en-US"/>
        </a:p>
      </dgm:t>
    </dgm:pt>
    <dgm:pt modelId="{08679BA1-C159-4996-AF35-BF1E82452CA4}" type="sibTrans" cxnId="{F4D93D79-125C-4515-902C-62C4C53B85F7}">
      <dgm:prSet/>
      <dgm:spPr/>
      <dgm:t>
        <a:bodyPr/>
        <a:lstStyle/>
        <a:p>
          <a:endParaRPr lang="en-US"/>
        </a:p>
      </dgm:t>
    </dgm:pt>
    <dgm:pt modelId="{211B6EB8-CE35-4CA2-A390-BAD9D7B43DDD}">
      <dgm:prSet/>
      <dgm:spPr/>
      <dgm:t>
        <a:bodyPr/>
        <a:lstStyle/>
        <a:p>
          <a:pPr rtl="0"/>
          <a:r>
            <a:rPr lang="en-US" dirty="0"/>
            <a:t>Counties identify percentages for each revenue source</a:t>
          </a:r>
        </a:p>
      </dgm:t>
    </dgm:pt>
    <dgm:pt modelId="{A135074E-D773-460B-81A1-A44B03E37555}" type="parTrans" cxnId="{7C35F0DE-58F2-496F-83B2-F7785C48B10C}">
      <dgm:prSet/>
      <dgm:spPr/>
      <dgm:t>
        <a:bodyPr/>
        <a:lstStyle/>
        <a:p>
          <a:endParaRPr lang="en-US"/>
        </a:p>
      </dgm:t>
    </dgm:pt>
    <dgm:pt modelId="{94A76DF0-7CFE-4FE8-A56F-E76B405434BE}" type="sibTrans" cxnId="{7C35F0DE-58F2-496F-83B2-F7785C48B10C}">
      <dgm:prSet/>
      <dgm:spPr/>
      <dgm:t>
        <a:bodyPr/>
        <a:lstStyle/>
        <a:p>
          <a:endParaRPr lang="en-US"/>
        </a:p>
      </dgm:t>
    </dgm:pt>
    <dgm:pt modelId="{FD0D26BE-F0F3-4289-8243-4508AB7A7F75}">
      <dgm:prSet/>
      <dgm:spPr/>
      <dgm:t>
        <a:bodyPr/>
        <a:lstStyle/>
        <a:p>
          <a:pPr rtl="0"/>
          <a:r>
            <a:rPr lang="en-US" dirty="0"/>
            <a:t>Not specifically equal to the monthly IGT amount</a:t>
          </a:r>
        </a:p>
      </dgm:t>
    </dgm:pt>
    <dgm:pt modelId="{8FE97116-293C-4583-98B8-01EA653C38F3}" type="parTrans" cxnId="{648C416D-6AA4-4AFF-9A9D-91E4BF7E05EE}">
      <dgm:prSet/>
      <dgm:spPr/>
      <dgm:t>
        <a:bodyPr/>
        <a:lstStyle/>
        <a:p>
          <a:endParaRPr lang="en-US"/>
        </a:p>
      </dgm:t>
    </dgm:pt>
    <dgm:pt modelId="{C3EF75BB-741D-4679-8113-A4875C6F975D}" type="sibTrans" cxnId="{648C416D-6AA4-4AFF-9A9D-91E4BF7E05EE}">
      <dgm:prSet/>
      <dgm:spPr/>
      <dgm:t>
        <a:bodyPr/>
        <a:lstStyle/>
        <a:p>
          <a:endParaRPr lang="en-US"/>
        </a:p>
      </dgm:t>
    </dgm:pt>
    <dgm:pt modelId="{21DC2F2B-EA2F-453B-A7A0-6A28444F4CAA}">
      <dgm:prSet/>
      <dgm:spPr/>
      <dgm:t>
        <a:bodyPr/>
        <a:lstStyle/>
        <a:p>
          <a:pPr rtl="0"/>
          <a:r>
            <a:rPr lang="en-US" dirty="0"/>
            <a:t>Adjustment process</a:t>
          </a:r>
        </a:p>
      </dgm:t>
    </dgm:pt>
    <dgm:pt modelId="{5319DBDF-A99E-463E-9F3D-FE7D56FC1750}" type="parTrans" cxnId="{3A43486F-CB71-470F-91FB-03C05AF868CE}">
      <dgm:prSet/>
      <dgm:spPr/>
      <dgm:t>
        <a:bodyPr/>
        <a:lstStyle/>
        <a:p>
          <a:endParaRPr lang="en-US"/>
        </a:p>
      </dgm:t>
    </dgm:pt>
    <dgm:pt modelId="{02F622AE-077D-4F50-9397-059FC96D29E3}" type="sibTrans" cxnId="{3A43486F-CB71-470F-91FB-03C05AF868CE}">
      <dgm:prSet/>
      <dgm:spPr/>
      <dgm:t>
        <a:bodyPr/>
        <a:lstStyle/>
        <a:p>
          <a:endParaRPr lang="en-US"/>
        </a:p>
      </dgm:t>
    </dgm:pt>
    <dgm:pt modelId="{6E7125F0-D456-4EA8-AB02-1705E892AE54}">
      <dgm:prSet/>
      <dgm:spPr/>
      <dgm:t>
        <a:bodyPr/>
        <a:lstStyle/>
        <a:p>
          <a:pPr rtl="0"/>
          <a:r>
            <a:rPr lang="en-US" dirty="0"/>
            <a:t>Wire transfers represent a transfer of county funds to the state</a:t>
          </a:r>
        </a:p>
      </dgm:t>
    </dgm:pt>
    <dgm:pt modelId="{1A807F52-0A45-4AD4-8733-5AE23395B1E6}" type="parTrans" cxnId="{CBE59C7F-D6BF-4156-AF7E-E2501CB3E642}">
      <dgm:prSet/>
      <dgm:spPr/>
      <dgm:t>
        <a:bodyPr/>
        <a:lstStyle/>
        <a:p>
          <a:endParaRPr lang="en-US"/>
        </a:p>
      </dgm:t>
    </dgm:pt>
    <dgm:pt modelId="{A9E66D6F-E80B-4C14-A221-65C4829BB8F8}" type="sibTrans" cxnId="{CBE59C7F-D6BF-4156-AF7E-E2501CB3E642}">
      <dgm:prSet/>
      <dgm:spPr/>
      <dgm:t>
        <a:bodyPr/>
        <a:lstStyle/>
        <a:p>
          <a:endParaRPr lang="en-US"/>
        </a:p>
      </dgm:t>
    </dgm:pt>
    <dgm:pt modelId="{35734CBA-1A7D-477F-811B-AC05382534D6}">
      <dgm:prSet/>
      <dgm:spPr/>
      <dgm:t>
        <a:bodyPr/>
        <a:lstStyle/>
        <a:p>
          <a:pPr rtl="0"/>
          <a:r>
            <a:rPr lang="en-US" dirty="0"/>
            <a:t>CFA monthly statement can be used as “invoice” for determining amount to transfer</a:t>
          </a:r>
        </a:p>
      </dgm:t>
    </dgm:pt>
    <dgm:pt modelId="{5DDFE9FD-9E53-47E7-8BE4-68E882B7BAF1}" type="parTrans" cxnId="{A3657D0C-1E94-4670-A0A1-E4ECA05FFC9F}">
      <dgm:prSet/>
      <dgm:spPr/>
      <dgm:t>
        <a:bodyPr/>
        <a:lstStyle/>
        <a:p>
          <a:endParaRPr lang="en-US"/>
        </a:p>
      </dgm:t>
    </dgm:pt>
    <dgm:pt modelId="{BDFB11C3-86F3-40E5-B3E9-1126F2DAA0AD}" type="sibTrans" cxnId="{A3657D0C-1E94-4670-A0A1-E4ECA05FFC9F}">
      <dgm:prSet/>
      <dgm:spPr/>
      <dgm:t>
        <a:bodyPr/>
        <a:lstStyle/>
        <a:p>
          <a:endParaRPr lang="en-US"/>
        </a:p>
      </dgm:t>
    </dgm:pt>
    <dgm:pt modelId="{E57AA5FE-6BAF-4324-99FC-F2D8E9954CDD}" type="pres">
      <dgm:prSet presAssocID="{D3ECA308-FD01-4F94-B311-7991D7A5FE87}" presName="linear" presStyleCnt="0">
        <dgm:presLayoutVars>
          <dgm:animLvl val="lvl"/>
          <dgm:resizeHandles val="exact"/>
        </dgm:presLayoutVars>
      </dgm:prSet>
      <dgm:spPr/>
    </dgm:pt>
    <dgm:pt modelId="{FDF4573C-9129-45B7-8292-D8F7793D6A27}" type="pres">
      <dgm:prSet presAssocID="{78FC53BF-92FD-44B0-8E06-024AA6EFE86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098A565-CF65-456A-B1B6-48A4AC3416A9}" type="pres">
      <dgm:prSet presAssocID="{81AB6920-D898-44F4-9ACB-E4E2FD5B2FD6}" presName="spacer" presStyleCnt="0"/>
      <dgm:spPr/>
    </dgm:pt>
    <dgm:pt modelId="{2C2E9F27-280A-4AF8-B37E-E98E97E72445}" type="pres">
      <dgm:prSet presAssocID="{B065610C-B01B-45EA-A960-D9EBA211A11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C9C1E72-C093-46CA-B8D9-04943A9A9126}" type="pres">
      <dgm:prSet presAssocID="{B065610C-B01B-45EA-A960-D9EBA211A11E}" presName="childText" presStyleLbl="revTx" presStyleIdx="0" presStyleCnt="2">
        <dgm:presLayoutVars>
          <dgm:bulletEnabled val="1"/>
        </dgm:presLayoutVars>
      </dgm:prSet>
      <dgm:spPr/>
    </dgm:pt>
    <dgm:pt modelId="{A6327A23-CE6C-4352-88C1-22F4877D5216}" type="pres">
      <dgm:prSet presAssocID="{6E7125F0-D456-4EA8-AB02-1705E892AE5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63B4818-B007-4728-BFB5-255805A29751}" type="pres">
      <dgm:prSet presAssocID="{6E7125F0-D456-4EA8-AB02-1705E892AE54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57A320C-3AB5-471C-A795-67132C59E9B2}" type="presOf" srcId="{21DC2F2B-EA2F-453B-A7A0-6A28444F4CAA}" destId="{8C9C1E72-C093-46CA-B8D9-04943A9A9126}" srcOrd="0" destOrd="3" presId="urn:microsoft.com/office/officeart/2005/8/layout/vList2"/>
    <dgm:cxn modelId="{A3657D0C-1E94-4670-A0A1-E4ECA05FFC9F}" srcId="{6E7125F0-D456-4EA8-AB02-1705E892AE54}" destId="{35734CBA-1A7D-477F-811B-AC05382534D6}" srcOrd="0" destOrd="0" parTransId="{5DDFE9FD-9E53-47E7-8BE4-68E882B7BAF1}" sibTransId="{BDFB11C3-86F3-40E5-B3E9-1126F2DAA0AD}"/>
    <dgm:cxn modelId="{C7FE6B19-7D5D-4DB5-9CD0-04BFE575A09C}" srcId="{D3ECA308-FD01-4F94-B311-7991D7A5FE87}" destId="{B065610C-B01B-45EA-A960-D9EBA211A11E}" srcOrd="1" destOrd="0" parTransId="{7F9E88BD-9515-4010-A497-1B14511155F6}" sibTransId="{9B57E04A-46AA-4C57-9755-A346A84BE6EA}"/>
    <dgm:cxn modelId="{D051E85C-BAAB-4ECE-90A6-ABA7F74B2F05}" srcId="{D3ECA308-FD01-4F94-B311-7991D7A5FE87}" destId="{78FC53BF-92FD-44B0-8E06-024AA6EFE86F}" srcOrd="0" destOrd="0" parTransId="{AC190C2E-2E20-4650-9770-A72ED7A51A29}" sibTransId="{81AB6920-D898-44F4-9ACB-E4E2FD5B2FD6}"/>
    <dgm:cxn modelId="{DC009041-F106-4DE7-9F50-730FD3BFEF85}" type="presOf" srcId="{211B6EB8-CE35-4CA2-A390-BAD9D7B43DDD}" destId="{8C9C1E72-C093-46CA-B8D9-04943A9A9126}" srcOrd="0" destOrd="1" presId="urn:microsoft.com/office/officeart/2005/8/layout/vList2"/>
    <dgm:cxn modelId="{E8A6E062-1CC1-404C-B5D9-C90B285EBD74}" type="presOf" srcId="{6E7125F0-D456-4EA8-AB02-1705E892AE54}" destId="{A6327A23-CE6C-4352-88C1-22F4877D5216}" srcOrd="0" destOrd="0" presId="urn:microsoft.com/office/officeart/2005/8/layout/vList2"/>
    <dgm:cxn modelId="{0D896665-3482-4077-A87D-4CB8F3E5F1A3}" type="presOf" srcId="{3BB68023-9E99-48B6-A2F9-B441E314769F}" destId="{8C9C1E72-C093-46CA-B8D9-04943A9A9126}" srcOrd="0" destOrd="0" presId="urn:microsoft.com/office/officeart/2005/8/layout/vList2"/>
    <dgm:cxn modelId="{648C416D-6AA4-4AFF-9A9D-91E4BF7E05EE}" srcId="{211B6EB8-CE35-4CA2-A390-BAD9D7B43DDD}" destId="{FD0D26BE-F0F3-4289-8243-4508AB7A7F75}" srcOrd="0" destOrd="0" parTransId="{8FE97116-293C-4583-98B8-01EA653C38F3}" sibTransId="{C3EF75BB-741D-4679-8113-A4875C6F975D}"/>
    <dgm:cxn modelId="{3A43486F-CB71-470F-91FB-03C05AF868CE}" srcId="{B065610C-B01B-45EA-A960-D9EBA211A11E}" destId="{21DC2F2B-EA2F-453B-A7A0-6A28444F4CAA}" srcOrd="2" destOrd="0" parTransId="{5319DBDF-A99E-463E-9F3D-FE7D56FC1750}" sibTransId="{02F622AE-077D-4F50-9397-059FC96D29E3}"/>
    <dgm:cxn modelId="{A89CF973-E0A9-4359-BCA6-4B7B1FB3BFCE}" type="presOf" srcId="{D3ECA308-FD01-4F94-B311-7991D7A5FE87}" destId="{E57AA5FE-6BAF-4324-99FC-F2D8E9954CDD}" srcOrd="0" destOrd="0" presId="urn:microsoft.com/office/officeart/2005/8/layout/vList2"/>
    <dgm:cxn modelId="{F4D93D79-125C-4515-902C-62C4C53B85F7}" srcId="{B065610C-B01B-45EA-A960-D9EBA211A11E}" destId="{3BB68023-9E99-48B6-A2F9-B441E314769F}" srcOrd="0" destOrd="0" parTransId="{BD3B8C14-1CB5-4BF8-AFD1-4F2CFB66CDA1}" sibTransId="{08679BA1-C159-4996-AF35-BF1E82452CA4}"/>
    <dgm:cxn modelId="{CBE59C7F-D6BF-4156-AF7E-E2501CB3E642}" srcId="{D3ECA308-FD01-4F94-B311-7991D7A5FE87}" destId="{6E7125F0-D456-4EA8-AB02-1705E892AE54}" srcOrd="2" destOrd="0" parTransId="{1A807F52-0A45-4AD4-8733-5AE23395B1E6}" sibTransId="{A9E66D6F-E80B-4C14-A221-65C4829BB8F8}"/>
    <dgm:cxn modelId="{BD11008A-A80E-428B-B0D6-551D60BE39BB}" type="presOf" srcId="{78FC53BF-92FD-44B0-8E06-024AA6EFE86F}" destId="{FDF4573C-9129-45B7-8292-D8F7793D6A27}" srcOrd="0" destOrd="0" presId="urn:microsoft.com/office/officeart/2005/8/layout/vList2"/>
    <dgm:cxn modelId="{D9C57EBC-0663-4A76-B3FA-519A6DBFD405}" type="presOf" srcId="{FD0D26BE-F0F3-4289-8243-4508AB7A7F75}" destId="{8C9C1E72-C093-46CA-B8D9-04943A9A9126}" srcOrd="0" destOrd="2" presId="urn:microsoft.com/office/officeart/2005/8/layout/vList2"/>
    <dgm:cxn modelId="{8AA52FD9-9955-49CF-B6CE-7D655F9BF1D0}" type="presOf" srcId="{B065610C-B01B-45EA-A960-D9EBA211A11E}" destId="{2C2E9F27-280A-4AF8-B37E-E98E97E72445}" srcOrd="0" destOrd="0" presId="urn:microsoft.com/office/officeart/2005/8/layout/vList2"/>
    <dgm:cxn modelId="{7C35F0DE-58F2-496F-83B2-F7785C48B10C}" srcId="{B065610C-B01B-45EA-A960-D9EBA211A11E}" destId="{211B6EB8-CE35-4CA2-A390-BAD9D7B43DDD}" srcOrd="1" destOrd="0" parTransId="{A135074E-D773-460B-81A1-A44B03E37555}" sibTransId="{94A76DF0-7CFE-4FE8-A56F-E76B405434BE}"/>
    <dgm:cxn modelId="{85C4B1F8-DF4C-42CE-B0F4-D9576FFAF3AA}" type="presOf" srcId="{35734CBA-1A7D-477F-811B-AC05382534D6}" destId="{563B4818-B007-4728-BFB5-255805A29751}" srcOrd="0" destOrd="0" presId="urn:microsoft.com/office/officeart/2005/8/layout/vList2"/>
    <dgm:cxn modelId="{75E4B717-90F0-4A5F-9453-804A3EAEC727}" type="presParOf" srcId="{E57AA5FE-6BAF-4324-99FC-F2D8E9954CDD}" destId="{FDF4573C-9129-45B7-8292-D8F7793D6A27}" srcOrd="0" destOrd="0" presId="urn:microsoft.com/office/officeart/2005/8/layout/vList2"/>
    <dgm:cxn modelId="{EE7645DD-2BB1-4AE6-879D-1C9B052CD961}" type="presParOf" srcId="{E57AA5FE-6BAF-4324-99FC-F2D8E9954CDD}" destId="{4098A565-CF65-456A-B1B6-48A4AC3416A9}" srcOrd="1" destOrd="0" presId="urn:microsoft.com/office/officeart/2005/8/layout/vList2"/>
    <dgm:cxn modelId="{E31CADA7-CAF3-4164-9B9C-F574A5F03978}" type="presParOf" srcId="{E57AA5FE-6BAF-4324-99FC-F2D8E9954CDD}" destId="{2C2E9F27-280A-4AF8-B37E-E98E97E72445}" srcOrd="2" destOrd="0" presId="urn:microsoft.com/office/officeart/2005/8/layout/vList2"/>
    <dgm:cxn modelId="{473C9600-7D4C-422E-B91A-56F40B0EAB1F}" type="presParOf" srcId="{E57AA5FE-6BAF-4324-99FC-F2D8E9954CDD}" destId="{8C9C1E72-C093-46CA-B8D9-04943A9A9126}" srcOrd="3" destOrd="0" presId="urn:microsoft.com/office/officeart/2005/8/layout/vList2"/>
    <dgm:cxn modelId="{4EF8AAD5-1F64-45C3-878B-2730272DEDEE}" type="presParOf" srcId="{E57AA5FE-6BAF-4324-99FC-F2D8E9954CDD}" destId="{A6327A23-CE6C-4352-88C1-22F4877D5216}" srcOrd="4" destOrd="0" presId="urn:microsoft.com/office/officeart/2005/8/layout/vList2"/>
    <dgm:cxn modelId="{2BAE0D48-5CF8-442B-83BB-039600AECD47}" type="presParOf" srcId="{E57AA5FE-6BAF-4324-99FC-F2D8E9954CDD}" destId="{563B4818-B007-4728-BFB5-255805A2975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570E17-2B0B-44EC-A6AD-2C55F0348C1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65F89F-9558-4A26-81C3-565D9D7B677D}">
      <dgm:prSet/>
      <dgm:spPr/>
      <dgm:t>
        <a:bodyPr/>
        <a:lstStyle/>
        <a:p>
          <a:pPr rtl="0"/>
          <a:r>
            <a:rPr lang="en-US" dirty="0"/>
            <a:t>Funding source for the IGT does not need to equal the funding source for Medi-Cal expenditures</a:t>
          </a:r>
        </a:p>
      </dgm:t>
    </dgm:pt>
    <dgm:pt modelId="{DD6F9CF8-C0D0-48A0-9234-E9D7207EC506}" type="parTrans" cxnId="{51AFF886-DEDB-4C4A-9C5C-29FAD774BA4C}">
      <dgm:prSet/>
      <dgm:spPr/>
      <dgm:t>
        <a:bodyPr/>
        <a:lstStyle/>
        <a:p>
          <a:endParaRPr lang="en-US"/>
        </a:p>
      </dgm:t>
    </dgm:pt>
    <dgm:pt modelId="{AC802F58-19F5-4087-834F-AE7CB1B3B3BE}" type="sibTrans" cxnId="{51AFF886-DEDB-4C4A-9C5C-29FAD774BA4C}">
      <dgm:prSet/>
      <dgm:spPr/>
      <dgm:t>
        <a:bodyPr/>
        <a:lstStyle/>
        <a:p>
          <a:endParaRPr lang="en-US"/>
        </a:p>
      </dgm:t>
    </dgm:pt>
    <dgm:pt modelId="{8FA6BDA1-D4BA-4F3A-A55F-B2BDAE2FCC3D}">
      <dgm:prSet/>
      <dgm:spPr/>
      <dgm:t>
        <a:bodyPr/>
        <a:lstStyle/>
        <a:p>
          <a:pPr rtl="0"/>
          <a:r>
            <a:rPr lang="en-US" dirty="0"/>
            <a:t>IGT is a transfer of funds, not an expenditure</a:t>
          </a:r>
        </a:p>
      </dgm:t>
    </dgm:pt>
    <dgm:pt modelId="{E5B80846-EEBA-4158-90F3-FC731A4EB400}" type="parTrans" cxnId="{6CA20764-61A7-435A-83D7-8CDBCA68670D}">
      <dgm:prSet/>
      <dgm:spPr/>
      <dgm:t>
        <a:bodyPr/>
        <a:lstStyle/>
        <a:p>
          <a:endParaRPr lang="en-US"/>
        </a:p>
      </dgm:t>
    </dgm:pt>
    <dgm:pt modelId="{380805FC-D4A5-4264-A300-CB2BC0C94CF8}" type="sibTrans" cxnId="{6CA20764-61A7-435A-83D7-8CDBCA68670D}">
      <dgm:prSet/>
      <dgm:spPr/>
      <dgm:t>
        <a:bodyPr/>
        <a:lstStyle/>
        <a:p>
          <a:endParaRPr lang="en-US"/>
        </a:p>
      </dgm:t>
    </dgm:pt>
    <dgm:pt modelId="{259E7E3B-4FF5-45D4-8789-90B1F3067254}">
      <dgm:prSet/>
      <dgm:spPr/>
      <dgm:t>
        <a:bodyPr/>
        <a:lstStyle/>
        <a:p>
          <a:pPr rtl="0"/>
          <a:r>
            <a:rPr lang="en-US" dirty="0"/>
            <a:t>Appropriate funding sources are used to pay expenditures</a:t>
          </a:r>
        </a:p>
      </dgm:t>
    </dgm:pt>
    <dgm:pt modelId="{A0233765-7D83-4484-A1CD-93AABB39B89C}" type="parTrans" cxnId="{934BB4F1-EEF5-4D7A-88D1-3B4AD47AD91C}">
      <dgm:prSet/>
      <dgm:spPr/>
      <dgm:t>
        <a:bodyPr/>
        <a:lstStyle/>
        <a:p>
          <a:endParaRPr lang="en-US"/>
        </a:p>
      </dgm:t>
    </dgm:pt>
    <dgm:pt modelId="{CD3C23BF-3CF8-4D7E-BCAC-8C057E43A4BE}" type="sibTrans" cxnId="{934BB4F1-EEF5-4D7A-88D1-3B4AD47AD91C}">
      <dgm:prSet/>
      <dgm:spPr/>
      <dgm:t>
        <a:bodyPr/>
        <a:lstStyle/>
        <a:p>
          <a:endParaRPr lang="en-US"/>
        </a:p>
      </dgm:t>
    </dgm:pt>
    <dgm:pt modelId="{8E544336-0F72-428A-B545-85B054E6BFC5}">
      <dgm:prSet/>
      <dgm:spPr/>
      <dgm:t>
        <a:bodyPr/>
        <a:lstStyle/>
        <a:p>
          <a:pPr rtl="0"/>
          <a:r>
            <a:rPr lang="en-US" dirty="0"/>
            <a:t>DHCS will identify recommended funding level for CFA</a:t>
          </a:r>
        </a:p>
      </dgm:t>
    </dgm:pt>
    <dgm:pt modelId="{C214ECC2-9743-493C-A9E8-AE454EA935C6}" type="parTrans" cxnId="{69A78241-9026-4D8C-8E94-751F125C9A5A}">
      <dgm:prSet/>
      <dgm:spPr/>
      <dgm:t>
        <a:bodyPr/>
        <a:lstStyle/>
        <a:p>
          <a:endParaRPr lang="en-US"/>
        </a:p>
      </dgm:t>
    </dgm:pt>
    <dgm:pt modelId="{D5FC16B4-1D82-4BDC-9DFF-E04D488CC27F}" type="sibTrans" cxnId="{69A78241-9026-4D8C-8E94-751F125C9A5A}">
      <dgm:prSet/>
      <dgm:spPr/>
      <dgm:t>
        <a:bodyPr/>
        <a:lstStyle/>
        <a:p>
          <a:endParaRPr lang="en-US"/>
        </a:p>
      </dgm:t>
    </dgm:pt>
    <dgm:pt modelId="{EF3D3ED5-9FB0-4D6F-ACA6-F3A6FB3539F0}">
      <dgm:prSet/>
      <dgm:spPr/>
      <dgm:t>
        <a:bodyPr/>
        <a:lstStyle/>
        <a:p>
          <a:pPr rtl="0"/>
          <a:r>
            <a:rPr lang="en-US" dirty="0"/>
            <a:t>Based on three months of historical claims</a:t>
          </a:r>
        </a:p>
      </dgm:t>
    </dgm:pt>
    <dgm:pt modelId="{A8B46124-7A18-4E17-91E3-E3DF49C791A7}" type="parTrans" cxnId="{0AF4DCE1-C44D-447C-8BCD-7CAC360F62FF}">
      <dgm:prSet/>
      <dgm:spPr/>
      <dgm:t>
        <a:bodyPr/>
        <a:lstStyle/>
        <a:p>
          <a:endParaRPr lang="en-US"/>
        </a:p>
      </dgm:t>
    </dgm:pt>
    <dgm:pt modelId="{130A5358-DA99-4A2B-998C-B5F9B6C07B1D}" type="sibTrans" cxnId="{0AF4DCE1-C44D-447C-8BCD-7CAC360F62FF}">
      <dgm:prSet/>
      <dgm:spPr/>
      <dgm:t>
        <a:bodyPr/>
        <a:lstStyle/>
        <a:p>
          <a:endParaRPr lang="en-US"/>
        </a:p>
      </dgm:t>
    </dgm:pt>
    <dgm:pt modelId="{465B6676-7AEF-4BEA-AFE6-FD7EC27C3A1C}">
      <dgm:prSet/>
      <dgm:spPr/>
      <dgm:t>
        <a:bodyPr/>
        <a:lstStyle/>
        <a:p>
          <a:pPr rtl="0"/>
          <a:r>
            <a:rPr lang="en-US" dirty="0"/>
            <a:t>County will incur expenditures consistent with the requirements of the funding source</a:t>
          </a:r>
        </a:p>
      </dgm:t>
    </dgm:pt>
    <dgm:pt modelId="{A4F02465-709E-4FFB-95DD-3C8A2CE0EF84}" type="parTrans" cxnId="{C5B21684-8343-4973-AA9E-19F577E814AB}">
      <dgm:prSet/>
      <dgm:spPr/>
      <dgm:t>
        <a:bodyPr/>
        <a:lstStyle/>
        <a:p>
          <a:endParaRPr lang="en-US"/>
        </a:p>
      </dgm:t>
    </dgm:pt>
    <dgm:pt modelId="{F17A6150-ED5B-4BFF-9130-1CFF651C87F7}" type="sibTrans" cxnId="{C5B21684-8343-4973-AA9E-19F577E814AB}">
      <dgm:prSet/>
      <dgm:spPr/>
      <dgm:t>
        <a:bodyPr/>
        <a:lstStyle/>
        <a:p>
          <a:endParaRPr lang="en-US"/>
        </a:p>
      </dgm:t>
    </dgm:pt>
    <dgm:pt modelId="{CAE9937E-81A7-4E0F-96CE-BC8D4C7226DD}">
      <dgm:prSet/>
      <dgm:spPr/>
      <dgm:t>
        <a:bodyPr/>
        <a:lstStyle/>
        <a:p>
          <a:pPr rtl="0"/>
          <a:r>
            <a:rPr lang="en-US" dirty="0"/>
            <a:t>Consider using funding sources with larger fund balances that can cover expenditures and the IGT</a:t>
          </a:r>
        </a:p>
      </dgm:t>
    </dgm:pt>
    <dgm:pt modelId="{70D575B3-C154-4BA4-96A1-70BC146DDFED}" type="parTrans" cxnId="{64492D1B-3C49-4876-AC66-EB4A9D695F9D}">
      <dgm:prSet/>
      <dgm:spPr/>
      <dgm:t>
        <a:bodyPr/>
        <a:lstStyle/>
        <a:p>
          <a:endParaRPr lang="en-US"/>
        </a:p>
      </dgm:t>
    </dgm:pt>
    <dgm:pt modelId="{49566F06-7578-482C-9DFC-90C412449AB1}" type="sibTrans" cxnId="{64492D1B-3C49-4876-AC66-EB4A9D695F9D}">
      <dgm:prSet/>
      <dgm:spPr/>
      <dgm:t>
        <a:bodyPr/>
        <a:lstStyle/>
        <a:p>
          <a:endParaRPr lang="en-US"/>
        </a:p>
      </dgm:t>
    </dgm:pt>
    <dgm:pt modelId="{8298ACD4-6BC7-4212-9420-1F82CE29F87A}">
      <dgm:prSet/>
      <dgm:spPr/>
      <dgm:t>
        <a:bodyPr/>
        <a:lstStyle/>
        <a:p>
          <a:pPr rtl="0"/>
          <a:r>
            <a:rPr lang="en-US" dirty="0"/>
            <a:t>Funds used for the IGT retain their original purpose</a:t>
          </a:r>
        </a:p>
      </dgm:t>
    </dgm:pt>
    <dgm:pt modelId="{B1AC7DB5-8350-42E8-8C5A-2F5A0131255C}" type="parTrans" cxnId="{8C5DF08F-43C1-43F0-AEDA-C65D989B4113}">
      <dgm:prSet/>
      <dgm:spPr/>
      <dgm:t>
        <a:bodyPr/>
        <a:lstStyle/>
        <a:p>
          <a:endParaRPr lang="en-US"/>
        </a:p>
      </dgm:t>
    </dgm:pt>
    <dgm:pt modelId="{17062248-89AF-494D-AF69-2BCA52933E73}" type="sibTrans" cxnId="{8C5DF08F-43C1-43F0-AEDA-C65D989B4113}">
      <dgm:prSet/>
      <dgm:spPr/>
      <dgm:t>
        <a:bodyPr/>
        <a:lstStyle/>
        <a:p>
          <a:endParaRPr lang="en-US"/>
        </a:p>
      </dgm:t>
    </dgm:pt>
    <dgm:pt modelId="{5059A380-B2FB-4EF9-BA7F-9FE9611793D3}">
      <dgm:prSet/>
      <dgm:spPr/>
      <dgm:t>
        <a:bodyPr/>
        <a:lstStyle/>
        <a:p>
          <a:pPr rtl="0"/>
          <a:r>
            <a:rPr lang="en-US" dirty="0"/>
            <a:t>MHSA funds used for the IGT must be expended consistent with MHSA plan</a:t>
          </a:r>
        </a:p>
      </dgm:t>
    </dgm:pt>
    <dgm:pt modelId="{BE86EF1A-FF1E-4639-A480-25B5B9AFE893}" type="parTrans" cxnId="{70D63BE5-42DC-4E2A-9578-FE86475C47DD}">
      <dgm:prSet/>
      <dgm:spPr/>
      <dgm:t>
        <a:bodyPr/>
        <a:lstStyle/>
        <a:p>
          <a:endParaRPr lang="en-US"/>
        </a:p>
      </dgm:t>
    </dgm:pt>
    <dgm:pt modelId="{881532FE-C948-422C-AFC5-EF2630DCB838}" type="sibTrans" cxnId="{70D63BE5-42DC-4E2A-9578-FE86475C47DD}">
      <dgm:prSet/>
      <dgm:spPr/>
      <dgm:t>
        <a:bodyPr/>
        <a:lstStyle/>
        <a:p>
          <a:endParaRPr lang="en-US"/>
        </a:p>
      </dgm:t>
    </dgm:pt>
    <dgm:pt modelId="{A50CD932-70FD-42EB-814A-A513E86A8D32}">
      <dgm:prSet/>
      <dgm:spPr/>
      <dgm:t>
        <a:bodyPr/>
        <a:lstStyle/>
        <a:p>
          <a:pPr rtl="0"/>
          <a:r>
            <a:rPr lang="en-US" dirty="0"/>
            <a:t>Recommend using few funding sources for the IGT</a:t>
          </a:r>
        </a:p>
      </dgm:t>
    </dgm:pt>
    <dgm:pt modelId="{ECFFA416-4A54-44DC-8FA1-516EFAAF3A0F}" type="parTrans" cxnId="{55B260A0-12B5-4C4A-B4A1-81273AF62551}">
      <dgm:prSet/>
      <dgm:spPr/>
      <dgm:t>
        <a:bodyPr/>
        <a:lstStyle/>
        <a:p>
          <a:endParaRPr lang="en-US"/>
        </a:p>
      </dgm:t>
    </dgm:pt>
    <dgm:pt modelId="{4898692A-48B0-47E4-B206-D9E03B898BA9}" type="sibTrans" cxnId="{55B260A0-12B5-4C4A-B4A1-81273AF62551}">
      <dgm:prSet/>
      <dgm:spPr/>
      <dgm:t>
        <a:bodyPr/>
        <a:lstStyle/>
        <a:p>
          <a:endParaRPr lang="en-US"/>
        </a:p>
      </dgm:t>
    </dgm:pt>
    <dgm:pt modelId="{5CDB368C-97B0-4558-A7BA-56F80DBA688B}">
      <dgm:prSet/>
      <dgm:spPr/>
      <dgm:t>
        <a:bodyPr/>
        <a:lstStyle/>
        <a:p>
          <a:pPr rtl="0"/>
          <a:r>
            <a:rPr lang="en-US" dirty="0"/>
            <a:t>Easier to reconcile when receive Medi-Cal payment</a:t>
          </a:r>
        </a:p>
      </dgm:t>
    </dgm:pt>
    <dgm:pt modelId="{6931CE20-B432-4C1F-AAE2-117200BD5894}" type="parTrans" cxnId="{648B92DD-9E0E-41F6-ABBF-882732B99756}">
      <dgm:prSet/>
      <dgm:spPr/>
      <dgm:t>
        <a:bodyPr/>
        <a:lstStyle/>
        <a:p>
          <a:endParaRPr lang="en-US"/>
        </a:p>
      </dgm:t>
    </dgm:pt>
    <dgm:pt modelId="{EAD141BD-3D5F-4930-B04E-268DE8749CBE}" type="sibTrans" cxnId="{648B92DD-9E0E-41F6-ABBF-882732B99756}">
      <dgm:prSet/>
      <dgm:spPr/>
      <dgm:t>
        <a:bodyPr/>
        <a:lstStyle/>
        <a:p>
          <a:endParaRPr lang="en-US"/>
        </a:p>
      </dgm:t>
    </dgm:pt>
    <dgm:pt modelId="{D5FEBFEA-4B27-4286-958B-85F56ADB7634}" type="pres">
      <dgm:prSet presAssocID="{66570E17-2B0B-44EC-A6AD-2C55F0348C19}" presName="Name0" presStyleCnt="0">
        <dgm:presLayoutVars>
          <dgm:dir/>
          <dgm:animLvl val="lvl"/>
          <dgm:resizeHandles val="exact"/>
        </dgm:presLayoutVars>
      </dgm:prSet>
      <dgm:spPr/>
    </dgm:pt>
    <dgm:pt modelId="{5B3D3A67-ED63-46E1-97E2-8E039258C81C}" type="pres">
      <dgm:prSet presAssocID="{CF65F89F-9558-4A26-81C3-565D9D7B677D}" presName="linNode" presStyleCnt="0"/>
      <dgm:spPr/>
    </dgm:pt>
    <dgm:pt modelId="{225EAE80-20C8-4DA6-A059-652BC7BDA03B}" type="pres">
      <dgm:prSet presAssocID="{CF65F89F-9558-4A26-81C3-565D9D7B677D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B1B0829E-A2B9-4F0B-9DF1-5772A506426E}" type="pres">
      <dgm:prSet presAssocID="{CF65F89F-9558-4A26-81C3-565D9D7B677D}" presName="descendantText" presStyleLbl="alignAccFollowNode1" presStyleIdx="0" presStyleCnt="5">
        <dgm:presLayoutVars>
          <dgm:bulletEnabled val="1"/>
        </dgm:presLayoutVars>
      </dgm:prSet>
      <dgm:spPr/>
    </dgm:pt>
    <dgm:pt modelId="{7D2583E7-1386-4D77-8136-FFCC07D1541E}" type="pres">
      <dgm:prSet presAssocID="{AC802F58-19F5-4087-834F-AE7CB1B3B3BE}" presName="sp" presStyleCnt="0"/>
      <dgm:spPr/>
    </dgm:pt>
    <dgm:pt modelId="{ACD1CC96-509C-4473-8B9A-6D1E51ACDD37}" type="pres">
      <dgm:prSet presAssocID="{8E544336-0F72-428A-B545-85B054E6BFC5}" presName="linNode" presStyleCnt="0"/>
      <dgm:spPr/>
    </dgm:pt>
    <dgm:pt modelId="{EEB2C6FD-8387-457B-82CD-31BB359FC048}" type="pres">
      <dgm:prSet presAssocID="{8E544336-0F72-428A-B545-85B054E6BFC5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E3F4330D-6785-41EC-9305-D73771025D1F}" type="pres">
      <dgm:prSet presAssocID="{8E544336-0F72-428A-B545-85B054E6BFC5}" presName="descendantText" presStyleLbl="alignAccFollowNode1" presStyleIdx="1" presStyleCnt="5">
        <dgm:presLayoutVars>
          <dgm:bulletEnabled val="1"/>
        </dgm:presLayoutVars>
      </dgm:prSet>
      <dgm:spPr/>
    </dgm:pt>
    <dgm:pt modelId="{D4D099CE-5081-4D33-9BB6-02C6E45BB43C}" type="pres">
      <dgm:prSet presAssocID="{D5FC16B4-1D82-4BDC-9DFF-E04D488CC27F}" presName="sp" presStyleCnt="0"/>
      <dgm:spPr/>
    </dgm:pt>
    <dgm:pt modelId="{A5361693-4BEC-43AB-B08C-A8C79F2E1388}" type="pres">
      <dgm:prSet presAssocID="{465B6676-7AEF-4BEA-AFE6-FD7EC27C3A1C}" presName="linNode" presStyleCnt="0"/>
      <dgm:spPr/>
    </dgm:pt>
    <dgm:pt modelId="{315AF428-760D-4B68-AAD5-6CE80332BDFB}" type="pres">
      <dgm:prSet presAssocID="{465B6676-7AEF-4BEA-AFE6-FD7EC27C3A1C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36FE3698-9C19-40D5-BF93-2A9A068DF397}" type="pres">
      <dgm:prSet presAssocID="{465B6676-7AEF-4BEA-AFE6-FD7EC27C3A1C}" presName="descendantText" presStyleLbl="alignAccFollowNode1" presStyleIdx="2" presStyleCnt="5">
        <dgm:presLayoutVars>
          <dgm:bulletEnabled val="1"/>
        </dgm:presLayoutVars>
      </dgm:prSet>
      <dgm:spPr/>
    </dgm:pt>
    <dgm:pt modelId="{E1C085EE-EEA5-4751-B231-E3507452911B}" type="pres">
      <dgm:prSet presAssocID="{F17A6150-ED5B-4BFF-9130-1CFF651C87F7}" presName="sp" presStyleCnt="0"/>
      <dgm:spPr/>
    </dgm:pt>
    <dgm:pt modelId="{13F6CDD6-09EC-405B-832B-3DC3E65CC418}" type="pres">
      <dgm:prSet presAssocID="{8298ACD4-6BC7-4212-9420-1F82CE29F87A}" presName="linNode" presStyleCnt="0"/>
      <dgm:spPr/>
    </dgm:pt>
    <dgm:pt modelId="{EC7D69B6-DA48-40CE-9DAB-6D8B88F1F167}" type="pres">
      <dgm:prSet presAssocID="{8298ACD4-6BC7-4212-9420-1F82CE29F87A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5FCC6159-EC9B-4C88-AA5B-4CEBC8B2CF7E}" type="pres">
      <dgm:prSet presAssocID="{8298ACD4-6BC7-4212-9420-1F82CE29F87A}" presName="descendantText" presStyleLbl="alignAccFollowNode1" presStyleIdx="3" presStyleCnt="5">
        <dgm:presLayoutVars>
          <dgm:bulletEnabled val="1"/>
        </dgm:presLayoutVars>
      </dgm:prSet>
      <dgm:spPr/>
    </dgm:pt>
    <dgm:pt modelId="{3ABA0128-4243-4EC8-96F6-C8A0A8638652}" type="pres">
      <dgm:prSet presAssocID="{17062248-89AF-494D-AF69-2BCA52933E73}" presName="sp" presStyleCnt="0"/>
      <dgm:spPr/>
    </dgm:pt>
    <dgm:pt modelId="{1C9AF67D-5465-4A9E-A55E-C9DA2F586AEF}" type="pres">
      <dgm:prSet presAssocID="{A50CD932-70FD-42EB-814A-A513E86A8D32}" presName="linNode" presStyleCnt="0"/>
      <dgm:spPr/>
    </dgm:pt>
    <dgm:pt modelId="{48EA58D7-4926-476F-9BF7-F7E28B3A177D}" type="pres">
      <dgm:prSet presAssocID="{A50CD932-70FD-42EB-814A-A513E86A8D32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2BCE7D0E-8C7D-42E3-A7C3-352C953C0A69}" type="pres">
      <dgm:prSet presAssocID="{A50CD932-70FD-42EB-814A-A513E86A8D32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A5CF3C00-2AF7-4D9D-9740-FAC366A78960}" type="presOf" srcId="{5CDB368C-97B0-4558-A7BA-56F80DBA688B}" destId="{2BCE7D0E-8C7D-42E3-A7C3-352C953C0A69}" srcOrd="0" destOrd="0" presId="urn:microsoft.com/office/officeart/2005/8/layout/vList5"/>
    <dgm:cxn modelId="{7A0EE917-00D5-46EE-B13D-DDBD5BC03CB5}" type="presOf" srcId="{5059A380-B2FB-4EF9-BA7F-9FE9611793D3}" destId="{5FCC6159-EC9B-4C88-AA5B-4CEBC8B2CF7E}" srcOrd="0" destOrd="0" presId="urn:microsoft.com/office/officeart/2005/8/layout/vList5"/>
    <dgm:cxn modelId="{64492D1B-3C49-4876-AC66-EB4A9D695F9D}" srcId="{465B6676-7AEF-4BEA-AFE6-FD7EC27C3A1C}" destId="{CAE9937E-81A7-4E0F-96CE-BC8D4C7226DD}" srcOrd="0" destOrd="0" parTransId="{70D575B3-C154-4BA4-96A1-70BC146DDFED}" sibTransId="{49566F06-7578-482C-9DFC-90C412449AB1}"/>
    <dgm:cxn modelId="{3045B332-C169-4D53-8ED2-84E15BE4D2E4}" type="presOf" srcId="{259E7E3B-4FF5-45D4-8789-90B1F3067254}" destId="{B1B0829E-A2B9-4F0B-9DF1-5772A506426E}" srcOrd="0" destOrd="1" presId="urn:microsoft.com/office/officeart/2005/8/layout/vList5"/>
    <dgm:cxn modelId="{63023F3F-5044-443D-B2D4-D5B5E396EFBF}" type="presOf" srcId="{EF3D3ED5-9FB0-4D6F-ACA6-F3A6FB3539F0}" destId="{E3F4330D-6785-41EC-9305-D73771025D1F}" srcOrd="0" destOrd="0" presId="urn:microsoft.com/office/officeart/2005/8/layout/vList5"/>
    <dgm:cxn modelId="{74FFAC5F-599B-418C-80DE-08D229CED575}" type="presOf" srcId="{8FA6BDA1-D4BA-4F3A-A55F-B2BDAE2FCC3D}" destId="{B1B0829E-A2B9-4F0B-9DF1-5772A506426E}" srcOrd="0" destOrd="0" presId="urn:microsoft.com/office/officeart/2005/8/layout/vList5"/>
    <dgm:cxn modelId="{69A78241-9026-4D8C-8E94-751F125C9A5A}" srcId="{66570E17-2B0B-44EC-A6AD-2C55F0348C19}" destId="{8E544336-0F72-428A-B545-85B054E6BFC5}" srcOrd="1" destOrd="0" parTransId="{C214ECC2-9743-493C-A9E8-AE454EA935C6}" sibTransId="{D5FC16B4-1D82-4BDC-9DFF-E04D488CC27F}"/>
    <dgm:cxn modelId="{86CC6362-3D0D-40F0-9813-27613FD3CB66}" type="presOf" srcId="{465B6676-7AEF-4BEA-AFE6-FD7EC27C3A1C}" destId="{315AF428-760D-4B68-AAD5-6CE80332BDFB}" srcOrd="0" destOrd="0" presId="urn:microsoft.com/office/officeart/2005/8/layout/vList5"/>
    <dgm:cxn modelId="{6CA20764-61A7-435A-83D7-8CDBCA68670D}" srcId="{CF65F89F-9558-4A26-81C3-565D9D7B677D}" destId="{8FA6BDA1-D4BA-4F3A-A55F-B2BDAE2FCC3D}" srcOrd="0" destOrd="0" parTransId="{E5B80846-EEBA-4158-90F3-FC731A4EB400}" sibTransId="{380805FC-D4A5-4264-A300-CB2BC0C94CF8}"/>
    <dgm:cxn modelId="{4388BF80-4E5B-4700-A5E6-A09753FFBBFA}" type="presOf" srcId="{CF65F89F-9558-4A26-81C3-565D9D7B677D}" destId="{225EAE80-20C8-4DA6-A059-652BC7BDA03B}" srcOrd="0" destOrd="0" presId="urn:microsoft.com/office/officeart/2005/8/layout/vList5"/>
    <dgm:cxn modelId="{C5B21684-8343-4973-AA9E-19F577E814AB}" srcId="{66570E17-2B0B-44EC-A6AD-2C55F0348C19}" destId="{465B6676-7AEF-4BEA-AFE6-FD7EC27C3A1C}" srcOrd="2" destOrd="0" parTransId="{A4F02465-709E-4FFB-95DD-3C8A2CE0EF84}" sibTransId="{F17A6150-ED5B-4BFF-9130-1CFF651C87F7}"/>
    <dgm:cxn modelId="{51AFF886-DEDB-4C4A-9C5C-29FAD774BA4C}" srcId="{66570E17-2B0B-44EC-A6AD-2C55F0348C19}" destId="{CF65F89F-9558-4A26-81C3-565D9D7B677D}" srcOrd="0" destOrd="0" parTransId="{DD6F9CF8-C0D0-48A0-9234-E9D7207EC506}" sibTransId="{AC802F58-19F5-4087-834F-AE7CB1B3B3BE}"/>
    <dgm:cxn modelId="{8C5DF08F-43C1-43F0-AEDA-C65D989B4113}" srcId="{66570E17-2B0B-44EC-A6AD-2C55F0348C19}" destId="{8298ACD4-6BC7-4212-9420-1F82CE29F87A}" srcOrd="3" destOrd="0" parTransId="{B1AC7DB5-8350-42E8-8C5A-2F5A0131255C}" sibTransId="{17062248-89AF-494D-AF69-2BCA52933E73}"/>
    <dgm:cxn modelId="{55B260A0-12B5-4C4A-B4A1-81273AF62551}" srcId="{66570E17-2B0B-44EC-A6AD-2C55F0348C19}" destId="{A50CD932-70FD-42EB-814A-A513E86A8D32}" srcOrd="4" destOrd="0" parTransId="{ECFFA416-4A54-44DC-8FA1-516EFAAF3A0F}" sibTransId="{4898692A-48B0-47E4-B206-D9E03B898BA9}"/>
    <dgm:cxn modelId="{012792B0-2E07-4327-9D88-537845B329F9}" type="presOf" srcId="{66570E17-2B0B-44EC-A6AD-2C55F0348C19}" destId="{D5FEBFEA-4B27-4286-958B-85F56ADB7634}" srcOrd="0" destOrd="0" presId="urn:microsoft.com/office/officeart/2005/8/layout/vList5"/>
    <dgm:cxn modelId="{83CACBB1-2892-4EEA-82C4-CE5720AA898E}" type="presOf" srcId="{8E544336-0F72-428A-B545-85B054E6BFC5}" destId="{EEB2C6FD-8387-457B-82CD-31BB359FC048}" srcOrd="0" destOrd="0" presId="urn:microsoft.com/office/officeart/2005/8/layout/vList5"/>
    <dgm:cxn modelId="{4654BDBA-9C7A-4CB1-9114-B893533BF521}" type="presOf" srcId="{8298ACD4-6BC7-4212-9420-1F82CE29F87A}" destId="{EC7D69B6-DA48-40CE-9DAB-6D8B88F1F167}" srcOrd="0" destOrd="0" presId="urn:microsoft.com/office/officeart/2005/8/layout/vList5"/>
    <dgm:cxn modelId="{648B92DD-9E0E-41F6-ABBF-882732B99756}" srcId="{A50CD932-70FD-42EB-814A-A513E86A8D32}" destId="{5CDB368C-97B0-4558-A7BA-56F80DBA688B}" srcOrd="0" destOrd="0" parTransId="{6931CE20-B432-4C1F-AAE2-117200BD5894}" sibTransId="{EAD141BD-3D5F-4930-B04E-268DE8749CBE}"/>
    <dgm:cxn modelId="{0AF4DCE1-C44D-447C-8BCD-7CAC360F62FF}" srcId="{8E544336-0F72-428A-B545-85B054E6BFC5}" destId="{EF3D3ED5-9FB0-4D6F-ACA6-F3A6FB3539F0}" srcOrd="0" destOrd="0" parTransId="{A8B46124-7A18-4E17-91E3-E3DF49C791A7}" sibTransId="{130A5358-DA99-4A2B-998C-B5F9B6C07B1D}"/>
    <dgm:cxn modelId="{70D63BE5-42DC-4E2A-9578-FE86475C47DD}" srcId="{8298ACD4-6BC7-4212-9420-1F82CE29F87A}" destId="{5059A380-B2FB-4EF9-BA7F-9FE9611793D3}" srcOrd="0" destOrd="0" parTransId="{BE86EF1A-FF1E-4639-A480-25B5B9AFE893}" sibTransId="{881532FE-C948-422C-AFC5-EF2630DCB838}"/>
    <dgm:cxn modelId="{934BB4F1-EEF5-4D7A-88D1-3B4AD47AD91C}" srcId="{CF65F89F-9558-4A26-81C3-565D9D7B677D}" destId="{259E7E3B-4FF5-45D4-8789-90B1F3067254}" srcOrd="1" destOrd="0" parTransId="{A0233765-7D83-4484-A1CD-93AABB39B89C}" sibTransId="{CD3C23BF-3CF8-4D7E-BCAC-8C057E43A4BE}"/>
    <dgm:cxn modelId="{98B97AF8-D2C6-4671-B53A-08511F19C4D0}" type="presOf" srcId="{CAE9937E-81A7-4E0F-96CE-BC8D4C7226DD}" destId="{36FE3698-9C19-40D5-BF93-2A9A068DF397}" srcOrd="0" destOrd="0" presId="urn:microsoft.com/office/officeart/2005/8/layout/vList5"/>
    <dgm:cxn modelId="{0006F2F9-8A6D-42F0-8BB0-46420F07D23E}" type="presOf" srcId="{A50CD932-70FD-42EB-814A-A513E86A8D32}" destId="{48EA58D7-4926-476F-9BF7-F7E28B3A177D}" srcOrd="0" destOrd="0" presId="urn:microsoft.com/office/officeart/2005/8/layout/vList5"/>
    <dgm:cxn modelId="{DF60B78B-1134-4334-BAC3-268C4CCB19CE}" type="presParOf" srcId="{D5FEBFEA-4B27-4286-958B-85F56ADB7634}" destId="{5B3D3A67-ED63-46E1-97E2-8E039258C81C}" srcOrd="0" destOrd="0" presId="urn:microsoft.com/office/officeart/2005/8/layout/vList5"/>
    <dgm:cxn modelId="{BB0AB431-2585-4E7A-AEE3-CA442BD504A0}" type="presParOf" srcId="{5B3D3A67-ED63-46E1-97E2-8E039258C81C}" destId="{225EAE80-20C8-4DA6-A059-652BC7BDA03B}" srcOrd="0" destOrd="0" presId="urn:microsoft.com/office/officeart/2005/8/layout/vList5"/>
    <dgm:cxn modelId="{FB71E8DE-E471-423F-8012-EAAC90AD05F4}" type="presParOf" srcId="{5B3D3A67-ED63-46E1-97E2-8E039258C81C}" destId="{B1B0829E-A2B9-4F0B-9DF1-5772A506426E}" srcOrd="1" destOrd="0" presId="urn:microsoft.com/office/officeart/2005/8/layout/vList5"/>
    <dgm:cxn modelId="{55F8709F-6FFD-4B07-BC94-C90A797003C2}" type="presParOf" srcId="{D5FEBFEA-4B27-4286-958B-85F56ADB7634}" destId="{7D2583E7-1386-4D77-8136-FFCC07D1541E}" srcOrd="1" destOrd="0" presId="urn:microsoft.com/office/officeart/2005/8/layout/vList5"/>
    <dgm:cxn modelId="{97AEDE13-B558-42B8-A376-EA0EA608BF1E}" type="presParOf" srcId="{D5FEBFEA-4B27-4286-958B-85F56ADB7634}" destId="{ACD1CC96-509C-4473-8B9A-6D1E51ACDD37}" srcOrd="2" destOrd="0" presId="urn:microsoft.com/office/officeart/2005/8/layout/vList5"/>
    <dgm:cxn modelId="{D34F61D0-CE5B-4BE7-ACE1-D4131D72044E}" type="presParOf" srcId="{ACD1CC96-509C-4473-8B9A-6D1E51ACDD37}" destId="{EEB2C6FD-8387-457B-82CD-31BB359FC048}" srcOrd="0" destOrd="0" presId="urn:microsoft.com/office/officeart/2005/8/layout/vList5"/>
    <dgm:cxn modelId="{AFB3377C-D4C1-49F3-A165-3DE53E790B04}" type="presParOf" srcId="{ACD1CC96-509C-4473-8B9A-6D1E51ACDD37}" destId="{E3F4330D-6785-41EC-9305-D73771025D1F}" srcOrd="1" destOrd="0" presId="urn:microsoft.com/office/officeart/2005/8/layout/vList5"/>
    <dgm:cxn modelId="{E640F5D3-3FE5-4930-8FC8-6FEF568D7869}" type="presParOf" srcId="{D5FEBFEA-4B27-4286-958B-85F56ADB7634}" destId="{D4D099CE-5081-4D33-9BB6-02C6E45BB43C}" srcOrd="3" destOrd="0" presId="urn:microsoft.com/office/officeart/2005/8/layout/vList5"/>
    <dgm:cxn modelId="{CAC8E35C-9C44-4C49-89E2-712627314A74}" type="presParOf" srcId="{D5FEBFEA-4B27-4286-958B-85F56ADB7634}" destId="{A5361693-4BEC-43AB-B08C-A8C79F2E1388}" srcOrd="4" destOrd="0" presId="urn:microsoft.com/office/officeart/2005/8/layout/vList5"/>
    <dgm:cxn modelId="{E7B0575C-A1BA-40BB-86ED-769650721027}" type="presParOf" srcId="{A5361693-4BEC-43AB-B08C-A8C79F2E1388}" destId="{315AF428-760D-4B68-AAD5-6CE80332BDFB}" srcOrd="0" destOrd="0" presId="urn:microsoft.com/office/officeart/2005/8/layout/vList5"/>
    <dgm:cxn modelId="{C261E103-D6B1-439B-A920-FE4A79145C64}" type="presParOf" srcId="{A5361693-4BEC-43AB-B08C-A8C79F2E1388}" destId="{36FE3698-9C19-40D5-BF93-2A9A068DF397}" srcOrd="1" destOrd="0" presId="urn:microsoft.com/office/officeart/2005/8/layout/vList5"/>
    <dgm:cxn modelId="{37BE233E-F021-492E-B8D7-8F768A871614}" type="presParOf" srcId="{D5FEBFEA-4B27-4286-958B-85F56ADB7634}" destId="{E1C085EE-EEA5-4751-B231-E3507452911B}" srcOrd="5" destOrd="0" presId="urn:microsoft.com/office/officeart/2005/8/layout/vList5"/>
    <dgm:cxn modelId="{C836D50F-81AE-4399-810A-8CF68EE97EFF}" type="presParOf" srcId="{D5FEBFEA-4B27-4286-958B-85F56ADB7634}" destId="{13F6CDD6-09EC-405B-832B-3DC3E65CC418}" srcOrd="6" destOrd="0" presId="urn:microsoft.com/office/officeart/2005/8/layout/vList5"/>
    <dgm:cxn modelId="{E0DBC843-80A8-41E2-8A04-C3056F61CC6D}" type="presParOf" srcId="{13F6CDD6-09EC-405B-832B-3DC3E65CC418}" destId="{EC7D69B6-DA48-40CE-9DAB-6D8B88F1F167}" srcOrd="0" destOrd="0" presId="urn:microsoft.com/office/officeart/2005/8/layout/vList5"/>
    <dgm:cxn modelId="{E049438E-75B6-4079-8A69-D5C742BD3DC4}" type="presParOf" srcId="{13F6CDD6-09EC-405B-832B-3DC3E65CC418}" destId="{5FCC6159-EC9B-4C88-AA5B-4CEBC8B2CF7E}" srcOrd="1" destOrd="0" presId="urn:microsoft.com/office/officeart/2005/8/layout/vList5"/>
    <dgm:cxn modelId="{911772D2-3E3D-4607-AA84-C39319542B84}" type="presParOf" srcId="{D5FEBFEA-4B27-4286-958B-85F56ADB7634}" destId="{3ABA0128-4243-4EC8-96F6-C8A0A8638652}" srcOrd="7" destOrd="0" presId="urn:microsoft.com/office/officeart/2005/8/layout/vList5"/>
    <dgm:cxn modelId="{7B3CE510-FEBF-464C-82A3-19F6EE5285BA}" type="presParOf" srcId="{D5FEBFEA-4B27-4286-958B-85F56ADB7634}" destId="{1C9AF67D-5465-4A9E-A55E-C9DA2F586AEF}" srcOrd="8" destOrd="0" presId="urn:microsoft.com/office/officeart/2005/8/layout/vList5"/>
    <dgm:cxn modelId="{1058637E-3F59-472D-89F3-1B24AFFC7D1E}" type="presParOf" srcId="{1C9AF67D-5465-4A9E-A55E-C9DA2F586AEF}" destId="{48EA58D7-4926-476F-9BF7-F7E28B3A177D}" srcOrd="0" destOrd="0" presId="urn:microsoft.com/office/officeart/2005/8/layout/vList5"/>
    <dgm:cxn modelId="{441D8FDA-3A7E-4D95-8DD1-25EEAEC4F106}" type="presParOf" srcId="{1C9AF67D-5465-4A9E-A55E-C9DA2F586AEF}" destId="{2BCE7D0E-8C7D-42E3-A7C3-352C953C0A6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6B826F-5AC4-4314-819F-AA10C540A7B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2788E01-6C14-4361-A229-4E287A284591}">
      <dgm:prSet/>
      <dgm:spPr/>
      <dgm:t>
        <a:bodyPr/>
        <a:lstStyle/>
        <a:p>
          <a:pPr rtl="0"/>
          <a:r>
            <a:rPr lang="en-US" dirty="0"/>
            <a:t>Reconcile 837 file to 835 file </a:t>
          </a:r>
        </a:p>
      </dgm:t>
    </dgm:pt>
    <dgm:pt modelId="{5B868332-1584-4D42-854A-0291F303A987}" type="parTrans" cxnId="{32B0CD33-E60C-4441-AEE9-3AD67F7820BD}">
      <dgm:prSet/>
      <dgm:spPr/>
      <dgm:t>
        <a:bodyPr/>
        <a:lstStyle/>
        <a:p>
          <a:endParaRPr lang="en-US"/>
        </a:p>
      </dgm:t>
    </dgm:pt>
    <dgm:pt modelId="{C8B26E59-E42B-4109-965B-10728E5FE0F6}" type="sibTrans" cxnId="{32B0CD33-E60C-4441-AEE9-3AD67F7820BD}">
      <dgm:prSet/>
      <dgm:spPr/>
      <dgm:t>
        <a:bodyPr/>
        <a:lstStyle/>
        <a:p>
          <a:endParaRPr lang="en-US"/>
        </a:p>
      </dgm:t>
    </dgm:pt>
    <dgm:pt modelId="{EBFC3C7E-E739-4EFA-BFDC-2347F15C1FE1}">
      <dgm:prSet/>
      <dgm:spPr/>
      <dgm:t>
        <a:bodyPr/>
        <a:lstStyle/>
        <a:p>
          <a:pPr rtl="0"/>
          <a:r>
            <a:rPr lang="en-US" dirty="0"/>
            <a:t>No change from current process</a:t>
          </a:r>
        </a:p>
      </dgm:t>
    </dgm:pt>
    <dgm:pt modelId="{750BC458-4E29-46A0-B529-C94BA4B2FCFF}" type="parTrans" cxnId="{B4E4880F-FD2F-4280-BEE3-5E1504AFAEE1}">
      <dgm:prSet/>
      <dgm:spPr/>
      <dgm:t>
        <a:bodyPr/>
        <a:lstStyle/>
        <a:p>
          <a:endParaRPr lang="en-US"/>
        </a:p>
      </dgm:t>
    </dgm:pt>
    <dgm:pt modelId="{A5BB3470-F478-46DF-9D19-0D0CE0BBC920}" type="sibTrans" cxnId="{B4E4880F-FD2F-4280-BEE3-5E1504AFAEE1}">
      <dgm:prSet/>
      <dgm:spPr/>
      <dgm:t>
        <a:bodyPr/>
        <a:lstStyle/>
        <a:p>
          <a:endParaRPr lang="en-US"/>
        </a:p>
      </dgm:t>
    </dgm:pt>
    <dgm:pt modelId="{58213724-2B4E-41E5-A56D-3B9AAF5D2862}">
      <dgm:prSet/>
      <dgm:spPr/>
      <dgm:t>
        <a:bodyPr/>
        <a:lstStyle/>
        <a:p>
          <a:pPr rtl="0"/>
          <a:r>
            <a:rPr lang="en-US" dirty="0"/>
            <a:t>Reconcile monthly CFA statement</a:t>
          </a:r>
        </a:p>
      </dgm:t>
    </dgm:pt>
    <dgm:pt modelId="{BD6A7725-0F16-430F-8110-6B2A442D6E56}" type="parTrans" cxnId="{CA4AFC14-6379-4FC6-878F-68E55BEFEC4C}">
      <dgm:prSet/>
      <dgm:spPr/>
      <dgm:t>
        <a:bodyPr/>
        <a:lstStyle/>
        <a:p>
          <a:endParaRPr lang="en-US"/>
        </a:p>
      </dgm:t>
    </dgm:pt>
    <dgm:pt modelId="{7221E785-EA1E-425B-A7AC-551338F3738E}" type="sibTrans" cxnId="{CA4AFC14-6379-4FC6-878F-68E55BEFEC4C}">
      <dgm:prSet/>
      <dgm:spPr/>
      <dgm:t>
        <a:bodyPr/>
        <a:lstStyle/>
        <a:p>
          <a:endParaRPr lang="en-US"/>
        </a:p>
      </dgm:t>
    </dgm:pt>
    <dgm:pt modelId="{D3D6D371-C2DA-4E3D-BFB1-BE40F2F7A91B}">
      <dgm:prSet/>
      <dgm:spPr/>
      <dgm:t>
        <a:bodyPr/>
        <a:lstStyle/>
        <a:p>
          <a:pPr rtl="0"/>
          <a:r>
            <a:rPr lang="en-US" dirty="0"/>
            <a:t>Deposits to withhold and/or wire transfer amounts</a:t>
          </a:r>
        </a:p>
      </dgm:t>
    </dgm:pt>
    <dgm:pt modelId="{302151AC-8CE5-4982-B24A-7E46F9D4FF69}" type="parTrans" cxnId="{587BB6EF-2181-40B9-A76A-C1A089BB792E}">
      <dgm:prSet/>
      <dgm:spPr/>
      <dgm:t>
        <a:bodyPr/>
        <a:lstStyle/>
        <a:p>
          <a:endParaRPr lang="en-US"/>
        </a:p>
      </dgm:t>
    </dgm:pt>
    <dgm:pt modelId="{BCA6237D-0216-421F-9718-34DF2124D48C}" type="sibTrans" cxnId="{587BB6EF-2181-40B9-A76A-C1A089BB792E}">
      <dgm:prSet/>
      <dgm:spPr/>
      <dgm:t>
        <a:bodyPr/>
        <a:lstStyle/>
        <a:p>
          <a:endParaRPr lang="en-US"/>
        </a:p>
      </dgm:t>
    </dgm:pt>
    <dgm:pt modelId="{B99F41C4-DC02-49CF-AEB3-49F6782537A9}">
      <dgm:prSet/>
      <dgm:spPr/>
      <dgm:t>
        <a:bodyPr/>
        <a:lstStyle/>
        <a:p>
          <a:pPr rtl="0"/>
          <a:r>
            <a:rPr lang="en-US" dirty="0"/>
            <a:t>Withdrawals to local match on 835 file</a:t>
          </a:r>
        </a:p>
      </dgm:t>
    </dgm:pt>
    <dgm:pt modelId="{E12153A3-71F0-4B66-AE30-FD0D5ED924B4}" type="parTrans" cxnId="{54F69C50-F98D-43D6-9EF9-CE7C11152ED9}">
      <dgm:prSet/>
      <dgm:spPr/>
      <dgm:t>
        <a:bodyPr/>
        <a:lstStyle/>
        <a:p>
          <a:endParaRPr lang="en-US"/>
        </a:p>
      </dgm:t>
    </dgm:pt>
    <dgm:pt modelId="{DFB261AC-933E-42CB-B28C-D6E1DB66E879}" type="sibTrans" cxnId="{54F69C50-F98D-43D6-9EF9-CE7C11152ED9}">
      <dgm:prSet/>
      <dgm:spPr/>
      <dgm:t>
        <a:bodyPr/>
        <a:lstStyle/>
        <a:p>
          <a:endParaRPr lang="en-US"/>
        </a:p>
      </dgm:t>
    </dgm:pt>
    <dgm:pt modelId="{7F336A45-DBB0-411B-8A90-B13FDD3792D2}">
      <dgm:prSet/>
      <dgm:spPr/>
      <dgm:t>
        <a:bodyPr/>
        <a:lstStyle/>
        <a:p>
          <a:pPr rtl="0"/>
          <a:r>
            <a:rPr lang="en-US" dirty="0"/>
            <a:t>Reconcile IGTs received to appropriate fund used as the transfer amount</a:t>
          </a:r>
        </a:p>
      </dgm:t>
    </dgm:pt>
    <dgm:pt modelId="{1F146F0C-A384-4EE3-A504-58B5F4249B91}" type="parTrans" cxnId="{DCEAE4D2-F452-42AA-BDC7-44DFC60BF042}">
      <dgm:prSet/>
      <dgm:spPr/>
      <dgm:t>
        <a:bodyPr/>
        <a:lstStyle/>
        <a:p>
          <a:endParaRPr lang="en-US"/>
        </a:p>
      </dgm:t>
    </dgm:pt>
    <dgm:pt modelId="{74CDE829-B4AE-440D-9EAA-6B9EFD27F316}" type="sibTrans" cxnId="{DCEAE4D2-F452-42AA-BDC7-44DFC60BF042}">
      <dgm:prSet/>
      <dgm:spPr/>
      <dgm:t>
        <a:bodyPr/>
        <a:lstStyle/>
        <a:p>
          <a:endParaRPr lang="en-US"/>
        </a:p>
      </dgm:t>
    </dgm:pt>
    <dgm:pt modelId="{BC6B9AED-DA0D-427C-B78F-FAF991BA9592}" type="pres">
      <dgm:prSet presAssocID="{A56B826F-5AC4-4314-819F-AA10C540A7B6}" presName="linear" presStyleCnt="0">
        <dgm:presLayoutVars>
          <dgm:animLvl val="lvl"/>
          <dgm:resizeHandles val="exact"/>
        </dgm:presLayoutVars>
      </dgm:prSet>
      <dgm:spPr/>
    </dgm:pt>
    <dgm:pt modelId="{94D05DE3-DFCD-4D8C-9CD5-C00F14DEA752}" type="pres">
      <dgm:prSet presAssocID="{92788E01-6C14-4361-A229-4E287A28459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546A98-EEC8-46B8-BDFE-01CC89A09ADE}" type="pres">
      <dgm:prSet presAssocID="{92788E01-6C14-4361-A229-4E287A284591}" presName="childText" presStyleLbl="revTx" presStyleIdx="0" presStyleCnt="2">
        <dgm:presLayoutVars>
          <dgm:bulletEnabled val="1"/>
        </dgm:presLayoutVars>
      </dgm:prSet>
      <dgm:spPr/>
    </dgm:pt>
    <dgm:pt modelId="{E4B05780-814B-4D59-A5B8-E868ADC2506A}" type="pres">
      <dgm:prSet presAssocID="{58213724-2B4E-41E5-A56D-3B9AAF5D286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B11F53F-E391-4F5E-B692-B890483E7D95}" type="pres">
      <dgm:prSet presAssocID="{58213724-2B4E-41E5-A56D-3B9AAF5D2862}" presName="childText" presStyleLbl="revTx" presStyleIdx="1" presStyleCnt="2">
        <dgm:presLayoutVars>
          <dgm:bulletEnabled val="1"/>
        </dgm:presLayoutVars>
      </dgm:prSet>
      <dgm:spPr/>
    </dgm:pt>
    <dgm:pt modelId="{6DB5A88F-B293-49A9-9069-42970571CE84}" type="pres">
      <dgm:prSet presAssocID="{7F336A45-DBB0-411B-8A90-B13FDD3792D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4E4880F-FD2F-4280-BEE3-5E1504AFAEE1}" srcId="{92788E01-6C14-4361-A229-4E287A284591}" destId="{EBFC3C7E-E739-4EFA-BFDC-2347F15C1FE1}" srcOrd="0" destOrd="0" parTransId="{750BC458-4E29-46A0-B529-C94BA4B2FCFF}" sibTransId="{A5BB3470-F478-46DF-9D19-0D0CE0BBC920}"/>
    <dgm:cxn modelId="{CA4AFC14-6379-4FC6-878F-68E55BEFEC4C}" srcId="{A56B826F-5AC4-4314-819F-AA10C540A7B6}" destId="{58213724-2B4E-41E5-A56D-3B9AAF5D2862}" srcOrd="1" destOrd="0" parTransId="{BD6A7725-0F16-430F-8110-6B2A442D6E56}" sibTransId="{7221E785-EA1E-425B-A7AC-551338F3738E}"/>
    <dgm:cxn modelId="{24ADBB1B-BC7A-4AF1-95C7-7B45922E16DE}" type="presOf" srcId="{A56B826F-5AC4-4314-819F-AA10C540A7B6}" destId="{BC6B9AED-DA0D-427C-B78F-FAF991BA9592}" srcOrd="0" destOrd="0" presId="urn:microsoft.com/office/officeart/2005/8/layout/vList2"/>
    <dgm:cxn modelId="{3E3B8C32-1648-4CAE-946E-19591E2D8663}" type="presOf" srcId="{92788E01-6C14-4361-A229-4E287A284591}" destId="{94D05DE3-DFCD-4D8C-9CD5-C00F14DEA752}" srcOrd="0" destOrd="0" presId="urn:microsoft.com/office/officeart/2005/8/layout/vList2"/>
    <dgm:cxn modelId="{32B0CD33-E60C-4441-AEE9-3AD67F7820BD}" srcId="{A56B826F-5AC4-4314-819F-AA10C540A7B6}" destId="{92788E01-6C14-4361-A229-4E287A284591}" srcOrd="0" destOrd="0" parTransId="{5B868332-1584-4D42-854A-0291F303A987}" sibTransId="{C8B26E59-E42B-4109-965B-10728E5FE0F6}"/>
    <dgm:cxn modelId="{48AEE265-8C22-4035-B702-7F22B04B8B83}" type="presOf" srcId="{D3D6D371-C2DA-4E3D-BFB1-BE40F2F7A91B}" destId="{5B11F53F-E391-4F5E-B692-B890483E7D95}" srcOrd="0" destOrd="0" presId="urn:microsoft.com/office/officeart/2005/8/layout/vList2"/>
    <dgm:cxn modelId="{54F69C50-F98D-43D6-9EF9-CE7C11152ED9}" srcId="{58213724-2B4E-41E5-A56D-3B9AAF5D2862}" destId="{B99F41C4-DC02-49CF-AEB3-49F6782537A9}" srcOrd="1" destOrd="0" parTransId="{E12153A3-71F0-4B66-AE30-FD0D5ED924B4}" sibTransId="{DFB261AC-933E-42CB-B28C-D6E1DB66E879}"/>
    <dgm:cxn modelId="{BC662F56-A7DF-48EC-A5A3-947F576A901A}" type="presOf" srcId="{7F336A45-DBB0-411B-8A90-B13FDD3792D2}" destId="{6DB5A88F-B293-49A9-9069-42970571CE84}" srcOrd="0" destOrd="0" presId="urn:microsoft.com/office/officeart/2005/8/layout/vList2"/>
    <dgm:cxn modelId="{46A7F486-4E94-49A8-BB26-32523281E2F0}" type="presOf" srcId="{B99F41C4-DC02-49CF-AEB3-49F6782537A9}" destId="{5B11F53F-E391-4F5E-B692-B890483E7D95}" srcOrd="0" destOrd="1" presId="urn:microsoft.com/office/officeart/2005/8/layout/vList2"/>
    <dgm:cxn modelId="{B6B6B79F-82CD-4326-8E90-A084B99EF830}" type="presOf" srcId="{58213724-2B4E-41E5-A56D-3B9AAF5D2862}" destId="{E4B05780-814B-4D59-A5B8-E868ADC2506A}" srcOrd="0" destOrd="0" presId="urn:microsoft.com/office/officeart/2005/8/layout/vList2"/>
    <dgm:cxn modelId="{71D431AB-9260-43EF-BCEE-1507AB93B66E}" type="presOf" srcId="{EBFC3C7E-E739-4EFA-BFDC-2347F15C1FE1}" destId="{DF546A98-EEC8-46B8-BDFE-01CC89A09ADE}" srcOrd="0" destOrd="0" presId="urn:microsoft.com/office/officeart/2005/8/layout/vList2"/>
    <dgm:cxn modelId="{DCEAE4D2-F452-42AA-BDC7-44DFC60BF042}" srcId="{A56B826F-5AC4-4314-819F-AA10C540A7B6}" destId="{7F336A45-DBB0-411B-8A90-B13FDD3792D2}" srcOrd="2" destOrd="0" parTransId="{1F146F0C-A384-4EE3-A504-58B5F4249B91}" sibTransId="{74CDE829-B4AE-440D-9EAA-6B9EFD27F316}"/>
    <dgm:cxn modelId="{587BB6EF-2181-40B9-A76A-C1A089BB792E}" srcId="{58213724-2B4E-41E5-A56D-3B9AAF5D2862}" destId="{D3D6D371-C2DA-4E3D-BFB1-BE40F2F7A91B}" srcOrd="0" destOrd="0" parTransId="{302151AC-8CE5-4982-B24A-7E46F9D4FF69}" sibTransId="{BCA6237D-0216-421F-9718-34DF2124D48C}"/>
    <dgm:cxn modelId="{71EDD93E-1EC0-4E34-895B-003C37C48ED7}" type="presParOf" srcId="{BC6B9AED-DA0D-427C-B78F-FAF991BA9592}" destId="{94D05DE3-DFCD-4D8C-9CD5-C00F14DEA752}" srcOrd="0" destOrd="0" presId="urn:microsoft.com/office/officeart/2005/8/layout/vList2"/>
    <dgm:cxn modelId="{791CC0A1-86D7-4EDC-83F8-23EDDB941168}" type="presParOf" srcId="{BC6B9AED-DA0D-427C-B78F-FAF991BA9592}" destId="{DF546A98-EEC8-46B8-BDFE-01CC89A09ADE}" srcOrd="1" destOrd="0" presId="urn:microsoft.com/office/officeart/2005/8/layout/vList2"/>
    <dgm:cxn modelId="{296FADA1-D325-4C25-AC5A-69464F18932A}" type="presParOf" srcId="{BC6B9AED-DA0D-427C-B78F-FAF991BA9592}" destId="{E4B05780-814B-4D59-A5B8-E868ADC2506A}" srcOrd="2" destOrd="0" presId="urn:microsoft.com/office/officeart/2005/8/layout/vList2"/>
    <dgm:cxn modelId="{A16180A5-77CF-4ADD-AD1B-7964B6F49217}" type="presParOf" srcId="{BC6B9AED-DA0D-427C-B78F-FAF991BA9592}" destId="{5B11F53F-E391-4F5E-B692-B890483E7D95}" srcOrd="3" destOrd="0" presId="urn:microsoft.com/office/officeart/2005/8/layout/vList2"/>
    <dgm:cxn modelId="{731AFAF9-F62F-4CA1-860D-CB3D51E290FD}" type="presParOf" srcId="{BC6B9AED-DA0D-427C-B78F-FAF991BA9592}" destId="{6DB5A88F-B293-49A9-9069-42970571CE8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80D671-1991-45CC-ACEC-B4775D99523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1927C69-D031-4E69-8B5D-A7531FE1CC51}">
      <dgm:prSet/>
      <dgm:spPr/>
      <dgm:t>
        <a:bodyPr/>
        <a:lstStyle/>
        <a:p>
          <a:pPr rtl="0"/>
          <a:r>
            <a:rPr lang="en-US" dirty="0"/>
            <a:t>DHCS is recommending that counties be required to identify and communicate discrepancies via an appeal letter within 60 days of receipt of the monthly CFA report  </a:t>
          </a:r>
        </a:p>
      </dgm:t>
    </dgm:pt>
    <dgm:pt modelId="{6FFBED91-4D78-46C8-885F-B964E689983B}" type="parTrans" cxnId="{3940812E-A3EB-42E6-A0FD-27E5357349D8}">
      <dgm:prSet/>
      <dgm:spPr/>
      <dgm:t>
        <a:bodyPr/>
        <a:lstStyle/>
        <a:p>
          <a:endParaRPr lang="en-US"/>
        </a:p>
      </dgm:t>
    </dgm:pt>
    <dgm:pt modelId="{258813E5-E7B1-4DD5-81BC-628056709544}" type="sibTrans" cxnId="{3940812E-A3EB-42E6-A0FD-27E5357349D8}">
      <dgm:prSet/>
      <dgm:spPr/>
      <dgm:t>
        <a:bodyPr/>
        <a:lstStyle/>
        <a:p>
          <a:endParaRPr lang="en-US"/>
        </a:p>
      </dgm:t>
    </dgm:pt>
    <dgm:pt modelId="{791B91AE-A17E-4DAD-A363-6953A18FB659}">
      <dgm:prSet/>
      <dgm:spPr/>
      <dgm:t>
        <a:bodyPr/>
        <a:lstStyle/>
        <a:p>
          <a:pPr rtl="0"/>
          <a:r>
            <a:rPr lang="en-US" dirty="0"/>
            <a:t>DHCS will issue a decision within 60 days of the receipt of the appeal</a:t>
          </a:r>
        </a:p>
      </dgm:t>
    </dgm:pt>
    <dgm:pt modelId="{1D518AB5-0A38-475D-BD61-A045114C2243}" type="parTrans" cxnId="{ED7BB104-20CA-4717-BFD0-F94CACF6CD1A}">
      <dgm:prSet/>
      <dgm:spPr/>
      <dgm:t>
        <a:bodyPr/>
        <a:lstStyle/>
        <a:p>
          <a:endParaRPr lang="en-US"/>
        </a:p>
      </dgm:t>
    </dgm:pt>
    <dgm:pt modelId="{6044BDB0-BEC5-486F-AEBC-31B0502189B4}" type="sibTrans" cxnId="{ED7BB104-20CA-4717-BFD0-F94CACF6CD1A}">
      <dgm:prSet/>
      <dgm:spPr/>
      <dgm:t>
        <a:bodyPr/>
        <a:lstStyle/>
        <a:p>
          <a:endParaRPr lang="en-US"/>
        </a:p>
      </dgm:t>
    </dgm:pt>
    <dgm:pt modelId="{2C6D1327-293A-4D32-9399-B5EB5726CBF6}" type="pres">
      <dgm:prSet presAssocID="{B180D671-1991-45CC-ACEC-B4775D995230}" presName="CompostProcess" presStyleCnt="0">
        <dgm:presLayoutVars>
          <dgm:dir/>
          <dgm:resizeHandles val="exact"/>
        </dgm:presLayoutVars>
      </dgm:prSet>
      <dgm:spPr/>
    </dgm:pt>
    <dgm:pt modelId="{852BF6C8-0EFC-4D0B-99DA-6E876EE9C7BE}" type="pres">
      <dgm:prSet presAssocID="{B180D671-1991-45CC-ACEC-B4775D995230}" presName="arrow" presStyleLbl="bgShp" presStyleIdx="0" presStyleCnt="1"/>
      <dgm:spPr/>
    </dgm:pt>
    <dgm:pt modelId="{6CD1015B-B971-485E-9C8A-EAC26B9DC2DC}" type="pres">
      <dgm:prSet presAssocID="{B180D671-1991-45CC-ACEC-B4775D995230}" presName="linearProcess" presStyleCnt="0"/>
      <dgm:spPr/>
    </dgm:pt>
    <dgm:pt modelId="{D7BCB04B-9E16-4C0D-A5C1-708423796438}" type="pres">
      <dgm:prSet presAssocID="{21927C69-D031-4E69-8B5D-A7531FE1CC51}" presName="textNode" presStyleLbl="node1" presStyleIdx="0" presStyleCnt="2">
        <dgm:presLayoutVars>
          <dgm:bulletEnabled val="1"/>
        </dgm:presLayoutVars>
      </dgm:prSet>
      <dgm:spPr/>
    </dgm:pt>
    <dgm:pt modelId="{12F4CC10-9AC3-4E9B-8DC7-0E983308A740}" type="pres">
      <dgm:prSet presAssocID="{258813E5-E7B1-4DD5-81BC-628056709544}" presName="sibTrans" presStyleCnt="0"/>
      <dgm:spPr/>
    </dgm:pt>
    <dgm:pt modelId="{B497211E-700B-4345-BB07-789C50AF771D}" type="pres">
      <dgm:prSet presAssocID="{791B91AE-A17E-4DAD-A363-6953A18FB659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ED7BB104-20CA-4717-BFD0-F94CACF6CD1A}" srcId="{B180D671-1991-45CC-ACEC-B4775D995230}" destId="{791B91AE-A17E-4DAD-A363-6953A18FB659}" srcOrd="1" destOrd="0" parTransId="{1D518AB5-0A38-475D-BD61-A045114C2243}" sibTransId="{6044BDB0-BEC5-486F-AEBC-31B0502189B4}"/>
    <dgm:cxn modelId="{3940812E-A3EB-42E6-A0FD-27E5357349D8}" srcId="{B180D671-1991-45CC-ACEC-B4775D995230}" destId="{21927C69-D031-4E69-8B5D-A7531FE1CC51}" srcOrd="0" destOrd="0" parTransId="{6FFBED91-4D78-46C8-885F-B964E689983B}" sibTransId="{258813E5-E7B1-4DD5-81BC-628056709544}"/>
    <dgm:cxn modelId="{44E55C41-CAD3-46B6-B5AB-6B589691F587}" type="presOf" srcId="{21927C69-D031-4E69-8B5D-A7531FE1CC51}" destId="{D7BCB04B-9E16-4C0D-A5C1-708423796438}" srcOrd="0" destOrd="0" presId="urn:microsoft.com/office/officeart/2005/8/layout/hProcess9"/>
    <dgm:cxn modelId="{FA59A16B-D1EF-4438-99F7-A9830313383B}" type="presOf" srcId="{B180D671-1991-45CC-ACEC-B4775D995230}" destId="{2C6D1327-293A-4D32-9399-B5EB5726CBF6}" srcOrd="0" destOrd="0" presId="urn:microsoft.com/office/officeart/2005/8/layout/hProcess9"/>
    <dgm:cxn modelId="{1B270DE7-9BCD-4C8D-B6EC-ACA9EBD782B1}" type="presOf" srcId="{791B91AE-A17E-4DAD-A363-6953A18FB659}" destId="{B497211E-700B-4345-BB07-789C50AF771D}" srcOrd="0" destOrd="0" presId="urn:microsoft.com/office/officeart/2005/8/layout/hProcess9"/>
    <dgm:cxn modelId="{C2BDFE58-9011-4DB4-A9F4-878EF1EAFEFC}" type="presParOf" srcId="{2C6D1327-293A-4D32-9399-B5EB5726CBF6}" destId="{852BF6C8-0EFC-4D0B-99DA-6E876EE9C7BE}" srcOrd="0" destOrd="0" presId="urn:microsoft.com/office/officeart/2005/8/layout/hProcess9"/>
    <dgm:cxn modelId="{F8ECA82E-7967-48F4-8A32-418113B97B27}" type="presParOf" srcId="{2C6D1327-293A-4D32-9399-B5EB5726CBF6}" destId="{6CD1015B-B971-485E-9C8A-EAC26B9DC2DC}" srcOrd="1" destOrd="0" presId="urn:microsoft.com/office/officeart/2005/8/layout/hProcess9"/>
    <dgm:cxn modelId="{48563997-4361-4595-8C1A-6306B43FABBE}" type="presParOf" srcId="{6CD1015B-B971-485E-9C8A-EAC26B9DC2DC}" destId="{D7BCB04B-9E16-4C0D-A5C1-708423796438}" srcOrd="0" destOrd="0" presId="urn:microsoft.com/office/officeart/2005/8/layout/hProcess9"/>
    <dgm:cxn modelId="{748863F7-6533-489B-A62C-349917D2222F}" type="presParOf" srcId="{6CD1015B-B971-485E-9C8A-EAC26B9DC2DC}" destId="{12F4CC10-9AC3-4E9B-8DC7-0E983308A740}" srcOrd="1" destOrd="0" presId="urn:microsoft.com/office/officeart/2005/8/layout/hProcess9"/>
    <dgm:cxn modelId="{629776AD-7783-4173-98BA-2E72030A7D74}" type="presParOf" srcId="{6CD1015B-B971-485E-9C8A-EAC26B9DC2DC}" destId="{B497211E-700B-4345-BB07-789C50AF771D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5A98E1D-6671-4A9F-9B30-73513FAB66F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2F84E14-6DBB-4EFD-82B6-CA785ACA4C6F}">
      <dgm:prSet/>
      <dgm:spPr/>
      <dgm:t>
        <a:bodyPr/>
        <a:lstStyle/>
        <a:p>
          <a:pPr rtl="0"/>
          <a:r>
            <a:rPr lang="en-US" dirty="0"/>
            <a:t>The only approach to obtain Federal Medi-Cal reimbursement for county behavioral health services is through the IGT process beginning 7/1/2023</a:t>
          </a:r>
        </a:p>
      </dgm:t>
    </dgm:pt>
    <dgm:pt modelId="{A0654ED6-C652-401C-BB19-FA3C9CE8DBB0}" type="parTrans" cxnId="{AA3D0E05-B3A1-4271-B016-F568E650777A}">
      <dgm:prSet/>
      <dgm:spPr/>
      <dgm:t>
        <a:bodyPr/>
        <a:lstStyle/>
        <a:p>
          <a:endParaRPr lang="en-US"/>
        </a:p>
      </dgm:t>
    </dgm:pt>
    <dgm:pt modelId="{9D008DC2-390D-4DDB-AA3B-A8FB44C58F7A}" type="sibTrans" cxnId="{AA3D0E05-B3A1-4271-B016-F568E650777A}">
      <dgm:prSet/>
      <dgm:spPr/>
      <dgm:t>
        <a:bodyPr/>
        <a:lstStyle/>
        <a:p>
          <a:endParaRPr lang="en-US"/>
        </a:p>
      </dgm:t>
    </dgm:pt>
    <dgm:pt modelId="{C411D73B-99C0-4CE6-80DF-03B5E2CF459A}">
      <dgm:prSet/>
      <dgm:spPr/>
      <dgm:t>
        <a:bodyPr/>
        <a:lstStyle/>
        <a:p>
          <a:pPr rtl="0"/>
          <a:r>
            <a:rPr lang="en-US" dirty="0"/>
            <a:t>DHCS will provide a new IGT agreement that broadly specifies the terms of the IGT process, including the use of CFAs</a:t>
          </a:r>
        </a:p>
      </dgm:t>
    </dgm:pt>
    <dgm:pt modelId="{DF9664B1-6695-4C41-9B98-C97090593656}" type="parTrans" cxnId="{0F6EF98B-CB17-4BC1-AA47-42135226B056}">
      <dgm:prSet/>
      <dgm:spPr/>
      <dgm:t>
        <a:bodyPr/>
        <a:lstStyle/>
        <a:p>
          <a:endParaRPr lang="en-US"/>
        </a:p>
      </dgm:t>
    </dgm:pt>
    <dgm:pt modelId="{BA54810B-6EB9-4487-A4C6-E51C30FCF6F1}" type="sibTrans" cxnId="{0F6EF98B-CB17-4BC1-AA47-42135226B056}">
      <dgm:prSet/>
      <dgm:spPr/>
      <dgm:t>
        <a:bodyPr/>
        <a:lstStyle/>
        <a:p>
          <a:endParaRPr lang="en-US"/>
        </a:p>
      </dgm:t>
    </dgm:pt>
    <dgm:pt modelId="{6A2EA0DC-8DCF-4617-AC4C-294AFF4D9891}">
      <dgm:prSet/>
      <dgm:spPr/>
      <dgm:t>
        <a:bodyPr/>
        <a:lstStyle/>
        <a:p>
          <a:pPr rtl="0"/>
          <a:r>
            <a:rPr lang="en-US" dirty="0"/>
            <a:t>DHCS will further clarify the specifics of the IGT process through BHINs</a:t>
          </a:r>
        </a:p>
      </dgm:t>
    </dgm:pt>
    <dgm:pt modelId="{B4AC32E2-BCF5-4125-8B2F-0B3CC3EB1963}" type="parTrans" cxnId="{6CFF9600-5ACD-4067-BCE9-F86A61D0EE20}">
      <dgm:prSet/>
      <dgm:spPr/>
      <dgm:t>
        <a:bodyPr/>
        <a:lstStyle/>
        <a:p>
          <a:endParaRPr lang="en-US"/>
        </a:p>
      </dgm:t>
    </dgm:pt>
    <dgm:pt modelId="{2AF004BA-B537-49A5-859F-8A2986E0B9A4}" type="sibTrans" cxnId="{6CFF9600-5ACD-4067-BCE9-F86A61D0EE20}">
      <dgm:prSet/>
      <dgm:spPr/>
      <dgm:t>
        <a:bodyPr/>
        <a:lstStyle/>
        <a:p>
          <a:endParaRPr lang="en-US"/>
        </a:p>
      </dgm:t>
    </dgm:pt>
    <dgm:pt modelId="{65065354-FE35-4CD3-844C-B27B90B08E7E}">
      <dgm:prSet/>
      <dgm:spPr/>
      <dgm:t>
        <a:bodyPr/>
        <a:lstStyle/>
        <a:p>
          <a:pPr rtl="0"/>
          <a:r>
            <a:rPr lang="en-US" dirty="0"/>
            <a:t>County Behavioral Health staff can work with County Auditor-Controller staff to establish processes to manage and monitor the IGT process</a:t>
          </a:r>
        </a:p>
      </dgm:t>
    </dgm:pt>
    <dgm:pt modelId="{ED8B7C3E-8720-4B44-A9F1-209FE9663884}" type="parTrans" cxnId="{7FECFADC-A38D-4DAD-A6AE-BFD11F3EFBB8}">
      <dgm:prSet/>
      <dgm:spPr/>
      <dgm:t>
        <a:bodyPr/>
        <a:lstStyle/>
        <a:p>
          <a:endParaRPr lang="en-US"/>
        </a:p>
      </dgm:t>
    </dgm:pt>
    <dgm:pt modelId="{4FFD137E-613A-4B6B-90DF-C04621AAE32B}" type="sibTrans" cxnId="{7FECFADC-A38D-4DAD-A6AE-BFD11F3EFBB8}">
      <dgm:prSet/>
      <dgm:spPr/>
      <dgm:t>
        <a:bodyPr/>
        <a:lstStyle/>
        <a:p>
          <a:endParaRPr lang="en-US"/>
        </a:p>
      </dgm:t>
    </dgm:pt>
    <dgm:pt modelId="{5D13C282-B658-4341-AC84-916F7E58C440}" type="pres">
      <dgm:prSet presAssocID="{55A98E1D-6671-4A9F-9B30-73513FAB66FE}" presName="linear" presStyleCnt="0">
        <dgm:presLayoutVars>
          <dgm:animLvl val="lvl"/>
          <dgm:resizeHandles val="exact"/>
        </dgm:presLayoutVars>
      </dgm:prSet>
      <dgm:spPr/>
    </dgm:pt>
    <dgm:pt modelId="{2756AB28-1EF1-4ED6-BCD2-FEDA68042867}" type="pres">
      <dgm:prSet presAssocID="{32F84E14-6DBB-4EFD-82B6-CA785ACA4C6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4E3B4B8-ABE3-4F61-B668-FEBFE3CB00DD}" type="pres">
      <dgm:prSet presAssocID="{9D008DC2-390D-4DDB-AA3B-A8FB44C58F7A}" presName="spacer" presStyleCnt="0"/>
      <dgm:spPr/>
    </dgm:pt>
    <dgm:pt modelId="{075A6586-CEBE-4208-AC12-DDBC49AB75DE}" type="pres">
      <dgm:prSet presAssocID="{C411D73B-99C0-4CE6-80DF-03B5E2CF459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04D99BB-6A9C-4A94-A83E-9DF50F808CFE}" type="pres">
      <dgm:prSet presAssocID="{C411D73B-99C0-4CE6-80DF-03B5E2CF459A}" presName="childText" presStyleLbl="revTx" presStyleIdx="0" presStyleCnt="1">
        <dgm:presLayoutVars>
          <dgm:bulletEnabled val="1"/>
        </dgm:presLayoutVars>
      </dgm:prSet>
      <dgm:spPr/>
    </dgm:pt>
    <dgm:pt modelId="{AAE2CDFB-5FBB-4673-BD9E-D821B3BF2121}" type="pres">
      <dgm:prSet presAssocID="{65065354-FE35-4CD3-844C-B27B90B08E7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CFF9600-5ACD-4067-BCE9-F86A61D0EE20}" srcId="{C411D73B-99C0-4CE6-80DF-03B5E2CF459A}" destId="{6A2EA0DC-8DCF-4617-AC4C-294AFF4D9891}" srcOrd="0" destOrd="0" parTransId="{B4AC32E2-BCF5-4125-8B2F-0B3CC3EB1963}" sibTransId="{2AF004BA-B537-49A5-859F-8A2986E0B9A4}"/>
    <dgm:cxn modelId="{AA3D0E05-B3A1-4271-B016-F568E650777A}" srcId="{55A98E1D-6671-4A9F-9B30-73513FAB66FE}" destId="{32F84E14-6DBB-4EFD-82B6-CA785ACA4C6F}" srcOrd="0" destOrd="0" parTransId="{A0654ED6-C652-401C-BB19-FA3C9CE8DBB0}" sibTransId="{9D008DC2-390D-4DDB-AA3B-A8FB44C58F7A}"/>
    <dgm:cxn modelId="{6F230A84-A477-476A-A5C8-836192A96737}" type="presOf" srcId="{55A98E1D-6671-4A9F-9B30-73513FAB66FE}" destId="{5D13C282-B658-4341-AC84-916F7E58C440}" srcOrd="0" destOrd="0" presId="urn:microsoft.com/office/officeart/2005/8/layout/vList2"/>
    <dgm:cxn modelId="{D5AD7787-6A15-4709-9147-B52F152419D5}" type="presOf" srcId="{C411D73B-99C0-4CE6-80DF-03B5E2CF459A}" destId="{075A6586-CEBE-4208-AC12-DDBC49AB75DE}" srcOrd="0" destOrd="0" presId="urn:microsoft.com/office/officeart/2005/8/layout/vList2"/>
    <dgm:cxn modelId="{0F6EF98B-CB17-4BC1-AA47-42135226B056}" srcId="{55A98E1D-6671-4A9F-9B30-73513FAB66FE}" destId="{C411D73B-99C0-4CE6-80DF-03B5E2CF459A}" srcOrd="1" destOrd="0" parTransId="{DF9664B1-6695-4C41-9B98-C97090593656}" sibTransId="{BA54810B-6EB9-4487-A4C6-E51C30FCF6F1}"/>
    <dgm:cxn modelId="{6DDC21B7-2C73-4121-BCAB-2C524E4348CD}" type="presOf" srcId="{65065354-FE35-4CD3-844C-B27B90B08E7E}" destId="{AAE2CDFB-5FBB-4673-BD9E-D821B3BF2121}" srcOrd="0" destOrd="0" presId="urn:microsoft.com/office/officeart/2005/8/layout/vList2"/>
    <dgm:cxn modelId="{05231BBE-219C-440E-92F2-A41E96A9E388}" type="presOf" srcId="{6A2EA0DC-8DCF-4617-AC4C-294AFF4D9891}" destId="{204D99BB-6A9C-4A94-A83E-9DF50F808CFE}" srcOrd="0" destOrd="0" presId="urn:microsoft.com/office/officeart/2005/8/layout/vList2"/>
    <dgm:cxn modelId="{7FECFADC-A38D-4DAD-A6AE-BFD11F3EFBB8}" srcId="{55A98E1D-6671-4A9F-9B30-73513FAB66FE}" destId="{65065354-FE35-4CD3-844C-B27B90B08E7E}" srcOrd="2" destOrd="0" parTransId="{ED8B7C3E-8720-4B44-A9F1-209FE9663884}" sibTransId="{4FFD137E-613A-4B6B-90DF-C04621AAE32B}"/>
    <dgm:cxn modelId="{BDF2D5E8-207D-489A-B7E0-64210905FD9C}" type="presOf" srcId="{32F84E14-6DBB-4EFD-82B6-CA785ACA4C6F}" destId="{2756AB28-1EF1-4ED6-BCD2-FEDA68042867}" srcOrd="0" destOrd="0" presId="urn:microsoft.com/office/officeart/2005/8/layout/vList2"/>
    <dgm:cxn modelId="{F057E24E-16DA-454F-A33F-2352272304B9}" type="presParOf" srcId="{5D13C282-B658-4341-AC84-916F7E58C440}" destId="{2756AB28-1EF1-4ED6-BCD2-FEDA68042867}" srcOrd="0" destOrd="0" presId="urn:microsoft.com/office/officeart/2005/8/layout/vList2"/>
    <dgm:cxn modelId="{2D6D1276-96A5-4276-B98B-C16D575DD31A}" type="presParOf" srcId="{5D13C282-B658-4341-AC84-916F7E58C440}" destId="{A4E3B4B8-ABE3-4F61-B668-FEBFE3CB00DD}" srcOrd="1" destOrd="0" presId="urn:microsoft.com/office/officeart/2005/8/layout/vList2"/>
    <dgm:cxn modelId="{4FB87911-1175-4F03-BDB2-2A940266002E}" type="presParOf" srcId="{5D13C282-B658-4341-AC84-916F7E58C440}" destId="{075A6586-CEBE-4208-AC12-DDBC49AB75DE}" srcOrd="2" destOrd="0" presId="urn:microsoft.com/office/officeart/2005/8/layout/vList2"/>
    <dgm:cxn modelId="{3B0564D0-3165-42E3-806C-E7512CF90BDC}" type="presParOf" srcId="{5D13C282-B658-4341-AC84-916F7E58C440}" destId="{204D99BB-6A9C-4A94-A83E-9DF50F808CFE}" srcOrd="3" destOrd="0" presId="urn:microsoft.com/office/officeart/2005/8/layout/vList2"/>
    <dgm:cxn modelId="{C2D86491-8CBB-4DB3-BFAD-7569BBCEFEE4}" type="presParOf" srcId="{5D13C282-B658-4341-AC84-916F7E58C440}" destId="{AAE2CDFB-5FBB-4673-BD9E-D821B3BF212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CB0F748-120E-41FF-956D-0E688BCE849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8AEBB4-68BD-4CF1-86D2-3EB6AC2C60C2}">
      <dgm:prSet/>
      <dgm:spPr/>
      <dgm:t>
        <a:bodyPr/>
        <a:lstStyle/>
        <a:p>
          <a:r>
            <a:rPr lang="en-US"/>
            <a:t>Release of DHCS guidance on IGTs</a:t>
          </a:r>
        </a:p>
      </dgm:t>
    </dgm:pt>
    <dgm:pt modelId="{489F3A09-3233-46C8-A6A3-89D7A027AAA6}" type="parTrans" cxnId="{466B4243-DDD7-436D-AA36-7C2D620AE24E}">
      <dgm:prSet/>
      <dgm:spPr/>
      <dgm:t>
        <a:bodyPr/>
        <a:lstStyle/>
        <a:p>
          <a:endParaRPr lang="en-US"/>
        </a:p>
      </dgm:t>
    </dgm:pt>
    <dgm:pt modelId="{35028520-C6F0-41FD-9C2D-C8C9D617DE99}" type="sibTrans" cxnId="{466B4243-DDD7-436D-AA36-7C2D620AE24E}">
      <dgm:prSet/>
      <dgm:spPr/>
      <dgm:t>
        <a:bodyPr/>
        <a:lstStyle/>
        <a:p>
          <a:endParaRPr lang="en-US"/>
        </a:p>
      </dgm:t>
    </dgm:pt>
    <dgm:pt modelId="{38048C83-D3DC-4C8A-9778-3418B176F978}">
      <dgm:prSet/>
      <dgm:spPr/>
      <dgm:t>
        <a:bodyPr/>
        <a:lstStyle/>
        <a:p>
          <a:r>
            <a:rPr lang="en-US"/>
            <a:t>FAQs</a:t>
          </a:r>
        </a:p>
      </dgm:t>
    </dgm:pt>
    <dgm:pt modelId="{19D039A3-EE9A-4624-A441-858C539DA079}" type="parTrans" cxnId="{4B4820C5-369F-4744-9292-7B56FC5688C6}">
      <dgm:prSet/>
      <dgm:spPr/>
      <dgm:t>
        <a:bodyPr/>
        <a:lstStyle/>
        <a:p>
          <a:endParaRPr lang="en-US"/>
        </a:p>
      </dgm:t>
    </dgm:pt>
    <dgm:pt modelId="{E0CA95A8-7C1B-41EC-9772-98D7210F8950}" type="sibTrans" cxnId="{4B4820C5-369F-4744-9292-7B56FC5688C6}">
      <dgm:prSet/>
      <dgm:spPr/>
      <dgm:t>
        <a:bodyPr/>
        <a:lstStyle/>
        <a:p>
          <a:endParaRPr lang="en-US"/>
        </a:p>
      </dgm:t>
    </dgm:pt>
    <dgm:pt modelId="{3CA30455-E4E3-4E18-A298-3368DCC9AA39}">
      <dgm:prSet/>
      <dgm:spPr/>
      <dgm:t>
        <a:bodyPr/>
        <a:lstStyle/>
        <a:p>
          <a:r>
            <a:rPr lang="en-US"/>
            <a:t>IGT Agreement</a:t>
          </a:r>
        </a:p>
      </dgm:t>
    </dgm:pt>
    <dgm:pt modelId="{0A1243B9-6C65-48EB-8844-07016A574ADB}" type="parTrans" cxnId="{3C5DC176-27A5-4F08-AC97-60E41262D3E3}">
      <dgm:prSet/>
      <dgm:spPr/>
      <dgm:t>
        <a:bodyPr/>
        <a:lstStyle/>
        <a:p>
          <a:endParaRPr lang="en-US"/>
        </a:p>
      </dgm:t>
    </dgm:pt>
    <dgm:pt modelId="{A1167AC3-FC6F-4FE2-8BAE-C4F5CCA46A13}" type="sibTrans" cxnId="{3C5DC176-27A5-4F08-AC97-60E41262D3E3}">
      <dgm:prSet/>
      <dgm:spPr/>
      <dgm:t>
        <a:bodyPr/>
        <a:lstStyle/>
        <a:p>
          <a:endParaRPr lang="en-US"/>
        </a:p>
      </dgm:t>
    </dgm:pt>
    <dgm:pt modelId="{F05D20F3-75AF-458C-9531-F73153E2B6B6}">
      <dgm:prSet/>
      <dgm:spPr/>
      <dgm:t>
        <a:bodyPr/>
        <a:lstStyle/>
        <a:p>
          <a:r>
            <a:rPr lang="en-US"/>
            <a:t>BHINs</a:t>
          </a:r>
        </a:p>
      </dgm:t>
    </dgm:pt>
    <dgm:pt modelId="{985AFF6D-F5C1-4B3A-B746-8F1EE480B5F4}" type="parTrans" cxnId="{EE397A29-A96F-4896-8E46-F70E74FA85AF}">
      <dgm:prSet/>
      <dgm:spPr/>
      <dgm:t>
        <a:bodyPr/>
        <a:lstStyle/>
        <a:p>
          <a:endParaRPr lang="en-US"/>
        </a:p>
      </dgm:t>
    </dgm:pt>
    <dgm:pt modelId="{524D08A1-09DC-4BE8-BBB9-884502E0F71B}" type="sibTrans" cxnId="{EE397A29-A96F-4896-8E46-F70E74FA85AF}">
      <dgm:prSet/>
      <dgm:spPr/>
      <dgm:t>
        <a:bodyPr/>
        <a:lstStyle/>
        <a:p>
          <a:endParaRPr lang="en-US"/>
        </a:p>
      </dgm:t>
    </dgm:pt>
    <dgm:pt modelId="{578B850E-7668-4560-8765-B5C47A46F901}">
      <dgm:prSet/>
      <dgm:spPr/>
      <dgm:t>
        <a:bodyPr/>
        <a:lstStyle/>
        <a:p>
          <a:r>
            <a:rPr lang="en-US"/>
            <a:t>Register for the November 10</a:t>
          </a:r>
          <a:r>
            <a:rPr lang="en-US" baseline="30000"/>
            <a:t>th</a:t>
          </a:r>
          <a:r>
            <a:rPr lang="en-US"/>
            <a:t> Fiscal Data Modeling of Proposed Rates webinar</a:t>
          </a:r>
        </a:p>
      </dgm:t>
    </dgm:pt>
    <dgm:pt modelId="{1F5BA488-5471-4AD3-A850-01503B8225BD}" type="parTrans" cxnId="{A21DEBEB-5072-4BCC-8710-557DBEC408BE}">
      <dgm:prSet/>
      <dgm:spPr/>
      <dgm:t>
        <a:bodyPr/>
        <a:lstStyle/>
        <a:p>
          <a:endParaRPr lang="en-US"/>
        </a:p>
      </dgm:t>
    </dgm:pt>
    <dgm:pt modelId="{6856D13B-CBD9-4228-91D5-6254F8A74C5F}" type="sibTrans" cxnId="{A21DEBEB-5072-4BCC-8710-557DBEC408BE}">
      <dgm:prSet/>
      <dgm:spPr/>
      <dgm:t>
        <a:bodyPr/>
        <a:lstStyle/>
        <a:p>
          <a:endParaRPr lang="en-US"/>
        </a:p>
      </dgm:t>
    </dgm:pt>
    <dgm:pt modelId="{AFBB6B5B-69E1-4BD1-BD23-600E74A72C59}" type="pres">
      <dgm:prSet presAssocID="{7CB0F748-120E-41FF-956D-0E688BCE849B}" presName="root" presStyleCnt="0">
        <dgm:presLayoutVars>
          <dgm:dir/>
          <dgm:resizeHandles val="exact"/>
        </dgm:presLayoutVars>
      </dgm:prSet>
      <dgm:spPr/>
    </dgm:pt>
    <dgm:pt modelId="{5AFCBB92-6B31-49E7-A9BB-8C5BDC66B71C}" type="pres">
      <dgm:prSet presAssocID="{C98AEBB4-68BD-4CF1-86D2-3EB6AC2C60C2}" presName="compNode" presStyleCnt="0"/>
      <dgm:spPr/>
    </dgm:pt>
    <dgm:pt modelId="{B3FBE0DD-5EBD-4204-89E9-ADD288569688}" type="pres">
      <dgm:prSet presAssocID="{C98AEBB4-68BD-4CF1-86D2-3EB6AC2C60C2}" presName="bgRect" presStyleLbl="bgShp" presStyleIdx="0" presStyleCnt="2"/>
      <dgm:spPr/>
    </dgm:pt>
    <dgm:pt modelId="{8C53D97C-5759-4676-B5B6-98C0CBE3BAC8}" type="pres">
      <dgm:prSet presAssocID="{C98AEBB4-68BD-4CF1-86D2-3EB6AC2C60C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6A1033E6-7D71-42AE-A34C-20C4158ED5DD}" type="pres">
      <dgm:prSet presAssocID="{C98AEBB4-68BD-4CF1-86D2-3EB6AC2C60C2}" presName="spaceRect" presStyleCnt="0"/>
      <dgm:spPr/>
    </dgm:pt>
    <dgm:pt modelId="{C6E136E4-FFFE-4A2B-9D5E-9B3B66EC74EE}" type="pres">
      <dgm:prSet presAssocID="{C98AEBB4-68BD-4CF1-86D2-3EB6AC2C60C2}" presName="parTx" presStyleLbl="revTx" presStyleIdx="0" presStyleCnt="3">
        <dgm:presLayoutVars>
          <dgm:chMax val="0"/>
          <dgm:chPref val="0"/>
        </dgm:presLayoutVars>
      </dgm:prSet>
      <dgm:spPr/>
    </dgm:pt>
    <dgm:pt modelId="{2EDB18A0-6DC6-41DF-89E8-789067C70CA8}" type="pres">
      <dgm:prSet presAssocID="{C98AEBB4-68BD-4CF1-86D2-3EB6AC2C60C2}" presName="desTx" presStyleLbl="revTx" presStyleIdx="1" presStyleCnt="3">
        <dgm:presLayoutVars/>
      </dgm:prSet>
      <dgm:spPr/>
    </dgm:pt>
    <dgm:pt modelId="{0C711A95-116A-4B45-A90C-E9A5FE892FBA}" type="pres">
      <dgm:prSet presAssocID="{35028520-C6F0-41FD-9C2D-C8C9D617DE99}" presName="sibTrans" presStyleCnt="0"/>
      <dgm:spPr/>
    </dgm:pt>
    <dgm:pt modelId="{4354C7AE-E574-485D-8FE5-29D9EEACD79E}" type="pres">
      <dgm:prSet presAssocID="{578B850E-7668-4560-8765-B5C47A46F901}" presName="compNode" presStyleCnt="0"/>
      <dgm:spPr/>
    </dgm:pt>
    <dgm:pt modelId="{53C185AD-DE2F-4048-9360-2741BB8C2348}" type="pres">
      <dgm:prSet presAssocID="{578B850E-7668-4560-8765-B5C47A46F901}" presName="bgRect" presStyleLbl="bgShp" presStyleIdx="1" presStyleCnt="2"/>
      <dgm:spPr/>
    </dgm:pt>
    <dgm:pt modelId="{7133C60E-4435-40B0-8B26-F89149D5C317}" type="pres">
      <dgm:prSet presAssocID="{578B850E-7668-4560-8765-B5C47A46F90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FAA95D1D-1A44-4C1E-851B-07CD643C952F}" type="pres">
      <dgm:prSet presAssocID="{578B850E-7668-4560-8765-B5C47A46F901}" presName="spaceRect" presStyleCnt="0"/>
      <dgm:spPr/>
    </dgm:pt>
    <dgm:pt modelId="{0ABB3DF5-3B24-4178-BB8F-AC2A6E13875D}" type="pres">
      <dgm:prSet presAssocID="{578B850E-7668-4560-8765-B5C47A46F90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CE02F08-AD7D-405D-BB08-1952530735CF}" type="presOf" srcId="{C98AEBB4-68BD-4CF1-86D2-3EB6AC2C60C2}" destId="{C6E136E4-FFFE-4A2B-9D5E-9B3B66EC74EE}" srcOrd="0" destOrd="0" presId="urn:microsoft.com/office/officeart/2018/2/layout/IconVerticalSolidList"/>
    <dgm:cxn modelId="{EE397A29-A96F-4896-8E46-F70E74FA85AF}" srcId="{C98AEBB4-68BD-4CF1-86D2-3EB6AC2C60C2}" destId="{F05D20F3-75AF-458C-9531-F73153E2B6B6}" srcOrd="2" destOrd="0" parTransId="{985AFF6D-F5C1-4B3A-B746-8F1EE480B5F4}" sibTransId="{524D08A1-09DC-4BE8-BBB9-884502E0F71B}"/>
    <dgm:cxn modelId="{1621DC29-12FE-4DE4-B8D1-EBD8D085E3A6}" type="presOf" srcId="{38048C83-D3DC-4C8A-9778-3418B176F978}" destId="{2EDB18A0-6DC6-41DF-89E8-789067C70CA8}" srcOrd="0" destOrd="0" presId="urn:microsoft.com/office/officeart/2018/2/layout/IconVerticalSolidList"/>
    <dgm:cxn modelId="{466B4243-DDD7-436D-AA36-7C2D620AE24E}" srcId="{7CB0F748-120E-41FF-956D-0E688BCE849B}" destId="{C98AEBB4-68BD-4CF1-86D2-3EB6AC2C60C2}" srcOrd="0" destOrd="0" parTransId="{489F3A09-3233-46C8-A6A3-89D7A027AAA6}" sibTransId="{35028520-C6F0-41FD-9C2D-C8C9D617DE99}"/>
    <dgm:cxn modelId="{A77EFF4A-BEB6-4683-B5E4-7A651867E1D0}" type="presOf" srcId="{7CB0F748-120E-41FF-956D-0E688BCE849B}" destId="{AFBB6B5B-69E1-4BD1-BD23-600E74A72C59}" srcOrd="0" destOrd="0" presId="urn:microsoft.com/office/officeart/2018/2/layout/IconVerticalSolidList"/>
    <dgm:cxn modelId="{3C5DC176-27A5-4F08-AC97-60E41262D3E3}" srcId="{C98AEBB4-68BD-4CF1-86D2-3EB6AC2C60C2}" destId="{3CA30455-E4E3-4E18-A298-3368DCC9AA39}" srcOrd="1" destOrd="0" parTransId="{0A1243B9-6C65-48EB-8844-07016A574ADB}" sibTransId="{A1167AC3-FC6F-4FE2-8BAE-C4F5CCA46A13}"/>
    <dgm:cxn modelId="{91603459-0054-4C52-AEE5-790E3581DAFB}" type="presOf" srcId="{F05D20F3-75AF-458C-9531-F73153E2B6B6}" destId="{2EDB18A0-6DC6-41DF-89E8-789067C70CA8}" srcOrd="0" destOrd="2" presId="urn:microsoft.com/office/officeart/2018/2/layout/IconVerticalSolidList"/>
    <dgm:cxn modelId="{792B1A81-BEEB-4854-8E5B-ECE0409978EF}" type="presOf" srcId="{3CA30455-E4E3-4E18-A298-3368DCC9AA39}" destId="{2EDB18A0-6DC6-41DF-89E8-789067C70CA8}" srcOrd="0" destOrd="1" presId="urn:microsoft.com/office/officeart/2018/2/layout/IconVerticalSolidList"/>
    <dgm:cxn modelId="{E9BCCFB7-C1CF-4B0A-A856-8BC55ED81AED}" type="presOf" srcId="{578B850E-7668-4560-8765-B5C47A46F901}" destId="{0ABB3DF5-3B24-4178-BB8F-AC2A6E13875D}" srcOrd="0" destOrd="0" presId="urn:microsoft.com/office/officeart/2018/2/layout/IconVerticalSolidList"/>
    <dgm:cxn modelId="{4B4820C5-369F-4744-9292-7B56FC5688C6}" srcId="{C98AEBB4-68BD-4CF1-86D2-3EB6AC2C60C2}" destId="{38048C83-D3DC-4C8A-9778-3418B176F978}" srcOrd="0" destOrd="0" parTransId="{19D039A3-EE9A-4624-A441-858C539DA079}" sibTransId="{E0CA95A8-7C1B-41EC-9772-98D7210F8950}"/>
    <dgm:cxn modelId="{A21DEBEB-5072-4BCC-8710-557DBEC408BE}" srcId="{7CB0F748-120E-41FF-956D-0E688BCE849B}" destId="{578B850E-7668-4560-8765-B5C47A46F901}" srcOrd="1" destOrd="0" parTransId="{1F5BA488-5471-4AD3-A850-01503B8225BD}" sibTransId="{6856D13B-CBD9-4228-91D5-6254F8A74C5F}"/>
    <dgm:cxn modelId="{982EF024-EFF1-42F4-8C02-A3649C44CB3A}" type="presParOf" srcId="{AFBB6B5B-69E1-4BD1-BD23-600E74A72C59}" destId="{5AFCBB92-6B31-49E7-A9BB-8C5BDC66B71C}" srcOrd="0" destOrd="0" presId="urn:microsoft.com/office/officeart/2018/2/layout/IconVerticalSolidList"/>
    <dgm:cxn modelId="{D75B71D6-BAEB-4F2D-994F-09298C2DD7D0}" type="presParOf" srcId="{5AFCBB92-6B31-49E7-A9BB-8C5BDC66B71C}" destId="{B3FBE0DD-5EBD-4204-89E9-ADD288569688}" srcOrd="0" destOrd="0" presId="urn:microsoft.com/office/officeart/2018/2/layout/IconVerticalSolidList"/>
    <dgm:cxn modelId="{70A068AF-7B8D-42AF-ACE4-BC014B18EC82}" type="presParOf" srcId="{5AFCBB92-6B31-49E7-A9BB-8C5BDC66B71C}" destId="{8C53D97C-5759-4676-B5B6-98C0CBE3BAC8}" srcOrd="1" destOrd="0" presId="urn:microsoft.com/office/officeart/2018/2/layout/IconVerticalSolidList"/>
    <dgm:cxn modelId="{0E4F7110-588C-4BBA-8F5A-D9FC17069487}" type="presParOf" srcId="{5AFCBB92-6B31-49E7-A9BB-8C5BDC66B71C}" destId="{6A1033E6-7D71-42AE-A34C-20C4158ED5DD}" srcOrd="2" destOrd="0" presId="urn:microsoft.com/office/officeart/2018/2/layout/IconVerticalSolidList"/>
    <dgm:cxn modelId="{36D9BFB3-2593-4A73-A0E5-3761EB802092}" type="presParOf" srcId="{5AFCBB92-6B31-49E7-A9BB-8C5BDC66B71C}" destId="{C6E136E4-FFFE-4A2B-9D5E-9B3B66EC74EE}" srcOrd="3" destOrd="0" presId="urn:microsoft.com/office/officeart/2018/2/layout/IconVerticalSolidList"/>
    <dgm:cxn modelId="{222CA12A-3182-406F-803D-03944CEBB225}" type="presParOf" srcId="{5AFCBB92-6B31-49E7-A9BB-8C5BDC66B71C}" destId="{2EDB18A0-6DC6-41DF-89E8-789067C70CA8}" srcOrd="4" destOrd="0" presId="urn:microsoft.com/office/officeart/2018/2/layout/IconVerticalSolidList"/>
    <dgm:cxn modelId="{2544EB30-D48A-4457-BFE0-1EFA4CDB9ED6}" type="presParOf" srcId="{AFBB6B5B-69E1-4BD1-BD23-600E74A72C59}" destId="{0C711A95-116A-4B45-A90C-E9A5FE892FBA}" srcOrd="1" destOrd="0" presId="urn:microsoft.com/office/officeart/2018/2/layout/IconVerticalSolidList"/>
    <dgm:cxn modelId="{0B723818-70B4-4943-B04A-3C7B4EA6442D}" type="presParOf" srcId="{AFBB6B5B-69E1-4BD1-BD23-600E74A72C59}" destId="{4354C7AE-E574-485D-8FE5-29D9EEACD79E}" srcOrd="2" destOrd="0" presId="urn:microsoft.com/office/officeart/2018/2/layout/IconVerticalSolidList"/>
    <dgm:cxn modelId="{D7F98302-2B8D-4089-B6E2-0D6CB93CCAB7}" type="presParOf" srcId="{4354C7AE-E574-485D-8FE5-29D9EEACD79E}" destId="{53C185AD-DE2F-4048-9360-2741BB8C2348}" srcOrd="0" destOrd="0" presId="urn:microsoft.com/office/officeart/2018/2/layout/IconVerticalSolidList"/>
    <dgm:cxn modelId="{0FDD8B14-5EF2-4B7C-B42E-FBC4BA2BBFE0}" type="presParOf" srcId="{4354C7AE-E574-485D-8FE5-29D9EEACD79E}" destId="{7133C60E-4435-40B0-8B26-F89149D5C317}" srcOrd="1" destOrd="0" presId="urn:microsoft.com/office/officeart/2018/2/layout/IconVerticalSolidList"/>
    <dgm:cxn modelId="{076D19CA-89B0-4655-9CEE-EDEE70ACA467}" type="presParOf" srcId="{4354C7AE-E574-485D-8FE5-29D9EEACD79E}" destId="{FAA95D1D-1A44-4C1E-851B-07CD643C952F}" srcOrd="2" destOrd="0" presId="urn:microsoft.com/office/officeart/2018/2/layout/IconVerticalSolidList"/>
    <dgm:cxn modelId="{46B57E7A-A585-426C-8811-91E410581B96}" type="presParOf" srcId="{4354C7AE-E574-485D-8FE5-29D9EEACD79E}" destId="{0ABB3DF5-3B24-4178-BB8F-AC2A6E13875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1E69639-2B74-42FA-9DFE-7AB981A912F8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C54167-5C6E-4DB9-BB1C-6979781C184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Thank you for attending this webinar!</a:t>
          </a:r>
        </a:p>
      </dgm:t>
    </dgm:pt>
    <dgm:pt modelId="{7ED879DF-8C6D-41FB-880F-130A337A8177}" type="parTrans" cxnId="{A153611F-8BBF-4CD8-8056-67A04BEA1A90}">
      <dgm:prSet/>
      <dgm:spPr/>
      <dgm:t>
        <a:bodyPr/>
        <a:lstStyle/>
        <a:p>
          <a:endParaRPr lang="en-US"/>
        </a:p>
      </dgm:t>
    </dgm:pt>
    <dgm:pt modelId="{1FDB9C18-E3BF-490C-9325-09655ADEA436}" type="sibTrans" cxnId="{A153611F-8BBF-4CD8-8056-67A04BEA1A90}">
      <dgm:prSet/>
      <dgm:spPr/>
      <dgm:t>
        <a:bodyPr/>
        <a:lstStyle/>
        <a:p>
          <a:endParaRPr lang="en-US"/>
        </a:p>
      </dgm:t>
    </dgm:pt>
    <dgm:pt modelId="{2CE948F6-27C4-4707-BA1F-3A8D9076352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The recording and slides will be available on our website on the following day.</a:t>
          </a:r>
        </a:p>
      </dgm:t>
    </dgm:pt>
    <dgm:pt modelId="{4029F74B-DD61-4CE9-B33D-DB9A2F8777B4}" type="parTrans" cxnId="{C26DEB79-9DA0-4DBB-B782-D2DF71FC49AF}">
      <dgm:prSet/>
      <dgm:spPr/>
      <dgm:t>
        <a:bodyPr/>
        <a:lstStyle/>
        <a:p>
          <a:endParaRPr lang="en-US"/>
        </a:p>
      </dgm:t>
    </dgm:pt>
    <dgm:pt modelId="{09C231D1-B830-455E-B0B5-5FC1D5D4C760}" type="sibTrans" cxnId="{C26DEB79-9DA0-4DBB-B782-D2DF71FC49AF}">
      <dgm:prSet/>
      <dgm:spPr/>
      <dgm:t>
        <a:bodyPr/>
        <a:lstStyle/>
        <a:p>
          <a:endParaRPr lang="en-US"/>
        </a:p>
      </dgm:t>
    </dgm:pt>
    <dgm:pt modelId="{28D2340E-3E31-4EB4-B41E-A23EECB69FD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Please send your questions/comments to paymentreform@calmhsa.org.</a:t>
          </a:r>
        </a:p>
      </dgm:t>
    </dgm:pt>
    <dgm:pt modelId="{F7DC359F-705A-4522-B911-0B1925FA6765}" type="parTrans" cxnId="{75099720-B1C4-4DF3-A90F-E6E5AE7D924A}">
      <dgm:prSet/>
      <dgm:spPr/>
      <dgm:t>
        <a:bodyPr/>
        <a:lstStyle/>
        <a:p>
          <a:endParaRPr lang="en-US"/>
        </a:p>
      </dgm:t>
    </dgm:pt>
    <dgm:pt modelId="{A4B01B31-42A8-445D-ABB2-FF58CDE9483B}" type="sibTrans" cxnId="{75099720-B1C4-4DF3-A90F-E6E5AE7D924A}">
      <dgm:prSet/>
      <dgm:spPr/>
      <dgm:t>
        <a:bodyPr/>
        <a:lstStyle/>
        <a:p>
          <a:endParaRPr lang="en-US"/>
        </a:p>
      </dgm:t>
    </dgm:pt>
    <dgm:pt modelId="{93832C39-5B89-4017-905F-06FF20238ED9}" type="pres">
      <dgm:prSet presAssocID="{F1E69639-2B74-42FA-9DFE-7AB981A912F8}" presName="root" presStyleCnt="0">
        <dgm:presLayoutVars>
          <dgm:dir/>
          <dgm:resizeHandles val="exact"/>
        </dgm:presLayoutVars>
      </dgm:prSet>
      <dgm:spPr/>
    </dgm:pt>
    <dgm:pt modelId="{CA2E871E-7310-449D-9BA0-13874F5B6DEA}" type="pres">
      <dgm:prSet presAssocID="{5CC54167-5C6E-4DB9-BB1C-6979781C1846}" presName="compNode" presStyleCnt="0"/>
      <dgm:spPr/>
    </dgm:pt>
    <dgm:pt modelId="{D07F0099-F33C-4B78-B65A-99C92A48226B}" type="pres">
      <dgm:prSet presAssocID="{5CC54167-5C6E-4DB9-BB1C-6979781C1846}" presName="iconBgRect" presStyleLbl="bgShp" presStyleIdx="0" presStyleCnt="3"/>
      <dgm:spPr/>
    </dgm:pt>
    <dgm:pt modelId="{D3D1E7EB-9EDD-47E4-A5CD-F8F23C38DD2D}" type="pres">
      <dgm:prSet presAssocID="{5CC54167-5C6E-4DB9-BB1C-6979781C184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825BF5E7-4483-43F0-84F2-D2DB3753375B}" type="pres">
      <dgm:prSet presAssocID="{5CC54167-5C6E-4DB9-BB1C-6979781C1846}" presName="spaceRect" presStyleCnt="0"/>
      <dgm:spPr/>
    </dgm:pt>
    <dgm:pt modelId="{F2A1C7C2-A0D4-4EAE-AE16-6AAFC15DC199}" type="pres">
      <dgm:prSet presAssocID="{5CC54167-5C6E-4DB9-BB1C-6979781C1846}" presName="textRect" presStyleLbl="revTx" presStyleIdx="0" presStyleCnt="3">
        <dgm:presLayoutVars>
          <dgm:chMax val="1"/>
          <dgm:chPref val="1"/>
        </dgm:presLayoutVars>
      </dgm:prSet>
      <dgm:spPr/>
    </dgm:pt>
    <dgm:pt modelId="{F0F2A05E-4769-4AA4-B0B0-2ED8E53A62EB}" type="pres">
      <dgm:prSet presAssocID="{1FDB9C18-E3BF-490C-9325-09655ADEA436}" presName="sibTrans" presStyleCnt="0"/>
      <dgm:spPr/>
    </dgm:pt>
    <dgm:pt modelId="{6E3CFC2E-A21C-4425-8A36-CEE7D52F7647}" type="pres">
      <dgm:prSet presAssocID="{2CE948F6-27C4-4707-BA1F-3A8D90763521}" presName="compNode" presStyleCnt="0"/>
      <dgm:spPr/>
    </dgm:pt>
    <dgm:pt modelId="{B88A7A54-6C94-4E8A-93B6-43317AD222EB}" type="pres">
      <dgm:prSet presAssocID="{2CE948F6-27C4-4707-BA1F-3A8D90763521}" presName="iconBgRect" presStyleLbl="bgShp" presStyleIdx="1" presStyleCnt="3"/>
      <dgm:spPr/>
    </dgm:pt>
    <dgm:pt modelId="{BABDAC8A-83BA-44FD-8F12-A90FFFF061C2}" type="pres">
      <dgm:prSet presAssocID="{2CE948F6-27C4-4707-BA1F-3A8D9076352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jector screen"/>
        </a:ext>
      </dgm:extLst>
    </dgm:pt>
    <dgm:pt modelId="{9BC7DDDB-C3CB-41AA-B0D1-70F7644F03B4}" type="pres">
      <dgm:prSet presAssocID="{2CE948F6-27C4-4707-BA1F-3A8D90763521}" presName="spaceRect" presStyleCnt="0"/>
      <dgm:spPr/>
    </dgm:pt>
    <dgm:pt modelId="{12696A45-5736-489E-B73C-2658E4BC162D}" type="pres">
      <dgm:prSet presAssocID="{2CE948F6-27C4-4707-BA1F-3A8D90763521}" presName="textRect" presStyleLbl="revTx" presStyleIdx="1" presStyleCnt="3">
        <dgm:presLayoutVars>
          <dgm:chMax val="1"/>
          <dgm:chPref val="1"/>
        </dgm:presLayoutVars>
      </dgm:prSet>
      <dgm:spPr/>
    </dgm:pt>
    <dgm:pt modelId="{9600019A-70EA-4380-B34E-41B0270DAB83}" type="pres">
      <dgm:prSet presAssocID="{09C231D1-B830-455E-B0B5-5FC1D5D4C760}" presName="sibTrans" presStyleCnt="0"/>
      <dgm:spPr/>
    </dgm:pt>
    <dgm:pt modelId="{C045BDE3-5B75-44A9-A8D4-43393B463DCB}" type="pres">
      <dgm:prSet presAssocID="{28D2340E-3E31-4EB4-B41E-A23EECB69FD1}" presName="compNode" presStyleCnt="0"/>
      <dgm:spPr/>
    </dgm:pt>
    <dgm:pt modelId="{4950908A-A784-4E3F-B26D-30E3C5815973}" type="pres">
      <dgm:prSet presAssocID="{28D2340E-3E31-4EB4-B41E-A23EECB69FD1}" presName="iconBgRect" presStyleLbl="bgShp" presStyleIdx="2" presStyleCnt="3"/>
      <dgm:spPr/>
    </dgm:pt>
    <dgm:pt modelId="{8EA385BE-155C-4BEF-8C28-EFD05D4D1872}" type="pres">
      <dgm:prSet presAssocID="{28D2340E-3E31-4EB4-B41E-A23EECB69FD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D94F6692-3BC5-465B-9335-FE9CCE09CAAC}" type="pres">
      <dgm:prSet presAssocID="{28D2340E-3E31-4EB4-B41E-A23EECB69FD1}" presName="spaceRect" presStyleCnt="0"/>
      <dgm:spPr/>
    </dgm:pt>
    <dgm:pt modelId="{1BAF8FAB-2192-4754-A75D-53448B846D64}" type="pres">
      <dgm:prSet presAssocID="{28D2340E-3E31-4EB4-B41E-A23EECB69FD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153611F-8BBF-4CD8-8056-67A04BEA1A90}" srcId="{F1E69639-2B74-42FA-9DFE-7AB981A912F8}" destId="{5CC54167-5C6E-4DB9-BB1C-6979781C1846}" srcOrd="0" destOrd="0" parTransId="{7ED879DF-8C6D-41FB-880F-130A337A8177}" sibTransId="{1FDB9C18-E3BF-490C-9325-09655ADEA436}"/>
    <dgm:cxn modelId="{75099720-B1C4-4DF3-A90F-E6E5AE7D924A}" srcId="{F1E69639-2B74-42FA-9DFE-7AB981A912F8}" destId="{28D2340E-3E31-4EB4-B41E-A23EECB69FD1}" srcOrd="2" destOrd="0" parTransId="{F7DC359F-705A-4522-B911-0B1925FA6765}" sibTransId="{A4B01B31-42A8-445D-ABB2-FF58CDE9483B}"/>
    <dgm:cxn modelId="{4C43BE58-48D2-464B-B5DE-E049CA992AAE}" type="presOf" srcId="{5CC54167-5C6E-4DB9-BB1C-6979781C1846}" destId="{F2A1C7C2-A0D4-4EAE-AE16-6AAFC15DC199}" srcOrd="0" destOrd="0" presId="urn:microsoft.com/office/officeart/2018/5/layout/IconCircleLabelList"/>
    <dgm:cxn modelId="{C26DEB79-9DA0-4DBB-B782-D2DF71FC49AF}" srcId="{F1E69639-2B74-42FA-9DFE-7AB981A912F8}" destId="{2CE948F6-27C4-4707-BA1F-3A8D90763521}" srcOrd="1" destOrd="0" parTransId="{4029F74B-DD61-4CE9-B33D-DB9A2F8777B4}" sibTransId="{09C231D1-B830-455E-B0B5-5FC1D5D4C760}"/>
    <dgm:cxn modelId="{2B8E9F81-FAA1-4D52-967C-FA1593AD1585}" type="presOf" srcId="{F1E69639-2B74-42FA-9DFE-7AB981A912F8}" destId="{93832C39-5B89-4017-905F-06FF20238ED9}" srcOrd="0" destOrd="0" presId="urn:microsoft.com/office/officeart/2018/5/layout/IconCircleLabelList"/>
    <dgm:cxn modelId="{33B4C292-96D8-441F-BA6F-AB8CB3BF9C62}" type="presOf" srcId="{2CE948F6-27C4-4707-BA1F-3A8D90763521}" destId="{12696A45-5736-489E-B73C-2658E4BC162D}" srcOrd="0" destOrd="0" presId="urn:microsoft.com/office/officeart/2018/5/layout/IconCircleLabelList"/>
    <dgm:cxn modelId="{4FC83AD7-9440-46E6-A5A5-7A34A4E7FA3F}" type="presOf" srcId="{28D2340E-3E31-4EB4-B41E-A23EECB69FD1}" destId="{1BAF8FAB-2192-4754-A75D-53448B846D64}" srcOrd="0" destOrd="0" presId="urn:microsoft.com/office/officeart/2018/5/layout/IconCircleLabelList"/>
    <dgm:cxn modelId="{11697CEE-B1C1-4EB0-AF9B-EDDC3D0BC21D}" type="presParOf" srcId="{93832C39-5B89-4017-905F-06FF20238ED9}" destId="{CA2E871E-7310-449D-9BA0-13874F5B6DEA}" srcOrd="0" destOrd="0" presId="urn:microsoft.com/office/officeart/2018/5/layout/IconCircleLabelList"/>
    <dgm:cxn modelId="{33351156-27CE-4125-91EE-3D8472280C1B}" type="presParOf" srcId="{CA2E871E-7310-449D-9BA0-13874F5B6DEA}" destId="{D07F0099-F33C-4B78-B65A-99C92A48226B}" srcOrd="0" destOrd="0" presId="urn:microsoft.com/office/officeart/2018/5/layout/IconCircleLabelList"/>
    <dgm:cxn modelId="{75BD18F9-3C88-4A7B-B6AA-796F875E8063}" type="presParOf" srcId="{CA2E871E-7310-449D-9BA0-13874F5B6DEA}" destId="{D3D1E7EB-9EDD-47E4-A5CD-F8F23C38DD2D}" srcOrd="1" destOrd="0" presId="urn:microsoft.com/office/officeart/2018/5/layout/IconCircleLabelList"/>
    <dgm:cxn modelId="{0159B5E6-CE3B-40AD-BD43-2754BF4620A2}" type="presParOf" srcId="{CA2E871E-7310-449D-9BA0-13874F5B6DEA}" destId="{825BF5E7-4483-43F0-84F2-D2DB3753375B}" srcOrd="2" destOrd="0" presId="urn:microsoft.com/office/officeart/2018/5/layout/IconCircleLabelList"/>
    <dgm:cxn modelId="{9BEE6D0B-C684-48EC-BE9B-AB70445F30D5}" type="presParOf" srcId="{CA2E871E-7310-449D-9BA0-13874F5B6DEA}" destId="{F2A1C7C2-A0D4-4EAE-AE16-6AAFC15DC199}" srcOrd="3" destOrd="0" presId="urn:microsoft.com/office/officeart/2018/5/layout/IconCircleLabelList"/>
    <dgm:cxn modelId="{AAD7CFCE-23F8-4D42-8938-6D85E7546E86}" type="presParOf" srcId="{93832C39-5B89-4017-905F-06FF20238ED9}" destId="{F0F2A05E-4769-4AA4-B0B0-2ED8E53A62EB}" srcOrd="1" destOrd="0" presId="urn:microsoft.com/office/officeart/2018/5/layout/IconCircleLabelList"/>
    <dgm:cxn modelId="{A92A7B94-6D23-4C59-9D59-E84E12ECBA0B}" type="presParOf" srcId="{93832C39-5B89-4017-905F-06FF20238ED9}" destId="{6E3CFC2E-A21C-4425-8A36-CEE7D52F7647}" srcOrd="2" destOrd="0" presId="urn:microsoft.com/office/officeart/2018/5/layout/IconCircleLabelList"/>
    <dgm:cxn modelId="{90ECCE42-04B9-42B2-8C90-427ACB664DDA}" type="presParOf" srcId="{6E3CFC2E-A21C-4425-8A36-CEE7D52F7647}" destId="{B88A7A54-6C94-4E8A-93B6-43317AD222EB}" srcOrd="0" destOrd="0" presId="urn:microsoft.com/office/officeart/2018/5/layout/IconCircleLabelList"/>
    <dgm:cxn modelId="{C80CFAAA-A11F-459C-AC7B-3E78F7D22498}" type="presParOf" srcId="{6E3CFC2E-A21C-4425-8A36-CEE7D52F7647}" destId="{BABDAC8A-83BA-44FD-8F12-A90FFFF061C2}" srcOrd="1" destOrd="0" presId="urn:microsoft.com/office/officeart/2018/5/layout/IconCircleLabelList"/>
    <dgm:cxn modelId="{B00F6121-FDBC-4217-880C-66CE03085AD4}" type="presParOf" srcId="{6E3CFC2E-A21C-4425-8A36-CEE7D52F7647}" destId="{9BC7DDDB-C3CB-41AA-B0D1-70F7644F03B4}" srcOrd="2" destOrd="0" presId="urn:microsoft.com/office/officeart/2018/5/layout/IconCircleLabelList"/>
    <dgm:cxn modelId="{CEC3E6AB-FEFE-47AC-93D7-74FC3DB70E03}" type="presParOf" srcId="{6E3CFC2E-A21C-4425-8A36-CEE7D52F7647}" destId="{12696A45-5736-489E-B73C-2658E4BC162D}" srcOrd="3" destOrd="0" presId="urn:microsoft.com/office/officeart/2018/5/layout/IconCircleLabelList"/>
    <dgm:cxn modelId="{7A715D77-D812-430B-BBE2-BB2E4AD3AFAA}" type="presParOf" srcId="{93832C39-5B89-4017-905F-06FF20238ED9}" destId="{9600019A-70EA-4380-B34E-41B0270DAB83}" srcOrd="3" destOrd="0" presId="urn:microsoft.com/office/officeart/2018/5/layout/IconCircleLabelList"/>
    <dgm:cxn modelId="{837F02E0-2D21-45F1-9879-83D680A824CC}" type="presParOf" srcId="{93832C39-5B89-4017-905F-06FF20238ED9}" destId="{C045BDE3-5B75-44A9-A8D4-43393B463DCB}" srcOrd="4" destOrd="0" presId="urn:microsoft.com/office/officeart/2018/5/layout/IconCircleLabelList"/>
    <dgm:cxn modelId="{52630467-B860-45E9-BC11-42D24B71D09C}" type="presParOf" srcId="{C045BDE3-5B75-44A9-A8D4-43393B463DCB}" destId="{4950908A-A784-4E3F-B26D-30E3C5815973}" srcOrd="0" destOrd="0" presId="urn:microsoft.com/office/officeart/2018/5/layout/IconCircleLabelList"/>
    <dgm:cxn modelId="{790590AE-9128-4F10-91EF-DE9EC881E5BB}" type="presParOf" srcId="{C045BDE3-5B75-44A9-A8D4-43393B463DCB}" destId="{8EA385BE-155C-4BEF-8C28-EFD05D4D1872}" srcOrd="1" destOrd="0" presId="urn:microsoft.com/office/officeart/2018/5/layout/IconCircleLabelList"/>
    <dgm:cxn modelId="{B769B652-E16F-4B4F-9BE1-F50187A92DC2}" type="presParOf" srcId="{C045BDE3-5B75-44A9-A8D4-43393B463DCB}" destId="{D94F6692-3BC5-465B-9335-FE9CCE09CAAC}" srcOrd="2" destOrd="0" presId="urn:microsoft.com/office/officeart/2018/5/layout/IconCircleLabelList"/>
    <dgm:cxn modelId="{C5885551-AD7B-4811-A529-45714CC1F831}" type="presParOf" srcId="{C045BDE3-5B75-44A9-A8D4-43393B463DCB}" destId="{1BAF8FAB-2192-4754-A75D-53448B846D6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4741F4-122C-41BC-85B8-70D7D63B6DFD}">
      <dsp:nvSpPr>
        <dsp:cNvPr id="0" name=""/>
        <dsp:cNvSpPr/>
      </dsp:nvSpPr>
      <dsp:spPr>
        <a:xfrm rot="5400000">
          <a:off x="4244920" y="-1267491"/>
          <a:ext cx="18733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Used to match federal Medi-Cal funding</a:t>
          </a:r>
        </a:p>
      </dsp:txBody>
      <dsp:txXfrm rot="-5400000">
        <a:off x="2743200" y="325679"/>
        <a:ext cx="4785350" cy="1690459"/>
      </dsp:txXfrm>
    </dsp:sp>
    <dsp:sp modelId="{1F6938C4-36F3-43BC-A700-64758135B112}">
      <dsp:nvSpPr>
        <dsp:cNvPr id="0" name=""/>
        <dsp:cNvSpPr/>
      </dsp:nvSpPr>
      <dsp:spPr>
        <a:xfrm>
          <a:off x="0" y="58"/>
          <a:ext cx="2743200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IGTs represent a transfer of funds between the county and the state	</a:t>
          </a:r>
        </a:p>
      </dsp:txBody>
      <dsp:txXfrm>
        <a:off x="114312" y="114370"/>
        <a:ext cx="2514576" cy="2113074"/>
      </dsp:txXfrm>
    </dsp:sp>
    <dsp:sp modelId="{4F60D33C-7B20-487E-A3E4-49AA88B713CA}">
      <dsp:nvSpPr>
        <dsp:cNvPr id="0" name=""/>
        <dsp:cNvSpPr/>
      </dsp:nvSpPr>
      <dsp:spPr>
        <a:xfrm rot="5400000">
          <a:off x="4244920" y="1191291"/>
          <a:ext cx="18733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State uses funds in the CFAs as the IGTs</a:t>
          </a:r>
        </a:p>
      </dsp:txBody>
      <dsp:txXfrm rot="-5400000">
        <a:off x="2743200" y="2784461"/>
        <a:ext cx="4785350" cy="1690459"/>
      </dsp:txXfrm>
    </dsp:sp>
    <dsp:sp modelId="{47057664-0FB6-433A-9A6B-7CD3C2CA8D01}">
      <dsp:nvSpPr>
        <dsp:cNvPr id="0" name=""/>
        <dsp:cNvSpPr/>
      </dsp:nvSpPr>
      <dsp:spPr>
        <a:xfrm>
          <a:off x="0" y="2458842"/>
          <a:ext cx="2743200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CFAs represent “accounts” where county funds are held by the state</a:t>
          </a:r>
        </a:p>
      </dsp:txBody>
      <dsp:txXfrm>
        <a:off x="114312" y="2573154"/>
        <a:ext cx="2514576" cy="21130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10C31-8E32-4EB8-9262-874CE04909B6}">
      <dsp:nvSpPr>
        <dsp:cNvPr id="0" name=""/>
        <dsp:cNvSpPr/>
      </dsp:nvSpPr>
      <dsp:spPr>
        <a:xfrm>
          <a:off x="3210966" y="929"/>
          <a:ext cx="1198066" cy="11980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County provides funds to the CFA (withhold and/or wire transfer)</a:t>
          </a:r>
        </a:p>
      </dsp:txBody>
      <dsp:txXfrm>
        <a:off x="3386419" y="176382"/>
        <a:ext cx="847160" cy="847160"/>
      </dsp:txXfrm>
    </dsp:sp>
    <dsp:sp modelId="{6AA9FD18-C564-4A30-BBF1-3BB39030F2B4}">
      <dsp:nvSpPr>
        <dsp:cNvPr id="0" name=""/>
        <dsp:cNvSpPr/>
      </dsp:nvSpPr>
      <dsp:spPr>
        <a:xfrm rot="1800000">
          <a:off x="4422143" y="843356"/>
          <a:ext cx="319203" cy="4043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>
        <a:off x="4428558" y="900285"/>
        <a:ext cx="223442" cy="242609"/>
      </dsp:txXfrm>
    </dsp:sp>
    <dsp:sp modelId="{27C1DE23-61D7-485A-8C78-43BADD46F990}">
      <dsp:nvSpPr>
        <dsp:cNvPr id="0" name=""/>
        <dsp:cNvSpPr/>
      </dsp:nvSpPr>
      <dsp:spPr>
        <a:xfrm>
          <a:off x="4770104" y="901098"/>
          <a:ext cx="1198066" cy="11980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County submits SD/MC claim for adjudication</a:t>
          </a:r>
        </a:p>
      </dsp:txBody>
      <dsp:txXfrm>
        <a:off x="4945557" y="1076551"/>
        <a:ext cx="847160" cy="847160"/>
      </dsp:txXfrm>
    </dsp:sp>
    <dsp:sp modelId="{359B3ED6-0E37-4A91-AE6D-4A293B1F4F88}">
      <dsp:nvSpPr>
        <dsp:cNvPr id="0" name=""/>
        <dsp:cNvSpPr/>
      </dsp:nvSpPr>
      <dsp:spPr>
        <a:xfrm rot="5400000">
          <a:off x="5209535" y="2189092"/>
          <a:ext cx="319203" cy="4043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>
        <a:off x="5257416" y="2222081"/>
        <a:ext cx="223442" cy="242609"/>
      </dsp:txXfrm>
    </dsp:sp>
    <dsp:sp modelId="{C780765A-5299-459A-85EA-9F921F227E04}">
      <dsp:nvSpPr>
        <dsp:cNvPr id="0" name=""/>
        <dsp:cNvSpPr/>
      </dsp:nvSpPr>
      <dsp:spPr>
        <a:xfrm>
          <a:off x="4770104" y="2701435"/>
          <a:ext cx="1198066" cy="11980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Approved SD/MC claims data transferred to DHCS accounting to initiate IGT</a:t>
          </a:r>
        </a:p>
      </dsp:txBody>
      <dsp:txXfrm>
        <a:off x="4945557" y="2876888"/>
        <a:ext cx="847160" cy="847160"/>
      </dsp:txXfrm>
    </dsp:sp>
    <dsp:sp modelId="{F97BB2FB-E4B1-45A0-90F3-D71B18165AAC}">
      <dsp:nvSpPr>
        <dsp:cNvPr id="0" name=""/>
        <dsp:cNvSpPr/>
      </dsp:nvSpPr>
      <dsp:spPr>
        <a:xfrm rot="9000000">
          <a:off x="4437790" y="3543861"/>
          <a:ext cx="319203" cy="4043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 rot="10800000">
        <a:off x="4527136" y="3600790"/>
        <a:ext cx="223442" cy="242609"/>
      </dsp:txXfrm>
    </dsp:sp>
    <dsp:sp modelId="{2EEEE759-A257-4FD9-9820-C715988A0789}">
      <dsp:nvSpPr>
        <dsp:cNvPr id="0" name=""/>
        <dsp:cNvSpPr/>
      </dsp:nvSpPr>
      <dsp:spPr>
        <a:xfrm>
          <a:off x="3210966" y="3601603"/>
          <a:ext cx="1198066" cy="11980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DHCS withdraws funds from the CFA for non-federal share of each approved claim (IGT)</a:t>
          </a:r>
        </a:p>
      </dsp:txBody>
      <dsp:txXfrm>
        <a:off x="3386419" y="3777056"/>
        <a:ext cx="847160" cy="847160"/>
      </dsp:txXfrm>
    </dsp:sp>
    <dsp:sp modelId="{FE639F6F-F530-4F0D-8A9D-278CECB4BEB3}">
      <dsp:nvSpPr>
        <dsp:cNvPr id="0" name=""/>
        <dsp:cNvSpPr/>
      </dsp:nvSpPr>
      <dsp:spPr>
        <a:xfrm rot="12600000">
          <a:off x="2878653" y="3552896"/>
          <a:ext cx="319203" cy="4043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 rot="10800000">
        <a:off x="2967999" y="3657705"/>
        <a:ext cx="223442" cy="242609"/>
      </dsp:txXfrm>
    </dsp:sp>
    <dsp:sp modelId="{B8F4F46C-AD23-4924-B90F-80056C1DA3FA}">
      <dsp:nvSpPr>
        <dsp:cNvPr id="0" name=""/>
        <dsp:cNvSpPr/>
      </dsp:nvSpPr>
      <dsp:spPr>
        <a:xfrm>
          <a:off x="1651829" y="2701435"/>
          <a:ext cx="1198066" cy="11980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DHCS remits full payment for the approved claim back to the county (inclusive of FFP and local match)</a:t>
          </a:r>
        </a:p>
      </dsp:txBody>
      <dsp:txXfrm>
        <a:off x="1827282" y="2876888"/>
        <a:ext cx="847160" cy="847160"/>
      </dsp:txXfrm>
    </dsp:sp>
    <dsp:sp modelId="{828C241A-9831-4802-AAA7-64473219CDB0}">
      <dsp:nvSpPr>
        <dsp:cNvPr id="0" name=""/>
        <dsp:cNvSpPr/>
      </dsp:nvSpPr>
      <dsp:spPr>
        <a:xfrm rot="16200000">
          <a:off x="2091260" y="2207160"/>
          <a:ext cx="319203" cy="4043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>
        <a:off x="2139141" y="2335910"/>
        <a:ext cx="223442" cy="242609"/>
      </dsp:txXfrm>
    </dsp:sp>
    <dsp:sp modelId="{6758F19C-83E2-468B-B863-89212EFC2507}">
      <dsp:nvSpPr>
        <dsp:cNvPr id="0" name=""/>
        <dsp:cNvSpPr/>
      </dsp:nvSpPr>
      <dsp:spPr>
        <a:xfrm>
          <a:off x="1651829" y="901098"/>
          <a:ext cx="1198066" cy="11980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DHCS sends county monthly CFA statement that identifies IGT amount needed to maintain fund balance</a:t>
          </a:r>
        </a:p>
      </dsp:txBody>
      <dsp:txXfrm>
        <a:off x="1827282" y="1076551"/>
        <a:ext cx="847160" cy="847160"/>
      </dsp:txXfrm>
    </dsp:sp>
    <dsp:sp modelId="{1930BF0F-418A-4F74-BBAE-319555F2CE3B}">
      <dsp:nvSpPr>
        <dsp:cNvPr id="0" name=""/>
        <dsp:cNvSpPr/>
      </dsp:nvSpPr>
      <dsp:spPr>
        <a:xfrm rot="19800000">
          <a:off x="2863005" y="852390"/>
          <a:ext cx="319203" cy="4043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>
        <a:off x="2869420" y="957199"/>
        <a:ext cx="223442" cy="2426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4573C-9129-45B7-8292-D8F7793D6A27}">
      <dsp:nvSpPr>
        <dsp:cNvPr id="0" name=""/>
        <dsp:cNvSpPr/>
      </dsp:nvSpPr>
      <dsp:spPr>
        <a:xfrm>
          <a:off x="0" y="82462"/>
          <a:ext cx="7620000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Counties may use withholds and/or wire transfers to deposit funds into the CFAs on an on-going basis</a:t>
          </a:r>
        </a:p>
      </dsp:txBody>
      <dsp:txXfrm>
        <a:off x="42722" y="125184"/>
        <a:ext cx="7534556" cy="789716"/>
      </dsp:txXfrm>
    </dsp:sp>
    <dsp:sp modelId="{2C2E9F27-280A-4AF8-B37E-E98E97E72445}">
      <dsp:nvSpPr>
        <dsp:cNvPr id="0" name=""/>
        <dsp:cNvSpPr/>
      </dsp:nvSpPr>
      <dsp:spPr>
        <a:xfrm>
          <a:off x="0" y="1020982"/>
          <a:ext cx="7620000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Withholds represents specific percentage(s) of the three major allocations that the state would “withhold” from the county</a:t>
          </a:r>
        </a:p>
      </dsp:txBody>
      <dsp:txXfrm>
        <a:off x="42722" y="1063704"/>
        <a:ext cx="7534556" cy="789716"/>
      </dsp:txXfrm>
    </dsp:sp>
    <dsp:sp modelId="{8C9C1E72-C093-46CA-B8D9-04943A9A9126}">
      <dsp:nvSpPr>
        <dsp:cNvPr id="0" name=""/>
        <dsp:cNvSpPr/>
      </dsp:nvSpPr>
      <dsp:spPr>
        <a:xfrm>
          <a:off x="0" y="1896142"/>
          <a:ext cx="7620000" cy="1411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1991 Realignment, 2011 Realignment and Mental Health Services Act (MHSA) funding</a:t>
          </a: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Counties identify percentages for each revenue source</a:t>
          </a:r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Not specifically equal to the monthly IGT amount</a:t>
          </a: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Adjustment process</a:t>
          </a:r>
        </a:p>
      </dsp:txBody>
      <dsp:txXfrm>
        <a:off x="0" y="1896142"/>
        <a:ext cx="7620000" cy="1411740"/>
      </dsp:txXfrm>
    </dsp:sp>
    <dsp:sp modelId="{A6327A23-CE6C-4352-88C1-22F4877D5216}">
      <dsp:nvSpPr>
        <dsp:cNvPr id="0" name=""/>
        <dsp:cNvSpPr/>
      </dsp:nvSpPr>
      <dsp:spPr>
        <a:xfrm>
          <a:off x="0" y="3307882"/>
          <a:ext cx="7620000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Wire transfers represent a transfer of county funds to the state</a:t>
          </a:r>
        </a:p>
      </dsp:txBody>
      <dsp:txXfrm>
        <a:off x="42722" y="3350604"/>
        <a:ext cx="7534556" cy="789716"/>
      </dsp:txXfrm>
    </dsp:sp>
    <dsp:sp modelId="{563B4818-B007-4728-BFB5-255805A29751}">
      <dsp:nvSpPr>
        <dsp:cNvPr id="0" name=""/>
        <dsp:cNvSpPr/>
      </dsp:nvSpPr>
      <dsp:spPr>
        <a:xfrm>
          <a:off x="0" y="4183042"/>
          <a:ext cx="7620000" cy="53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CFA monthly statement can be used as “invoice” for determining amount to transfer</a:t>
          </a:r>
        </a:p>
      </dsp:txBody>
      <dsp:txXfrm>
        <a:off x="0" y="4183042"/>
        <a:ext cx="7620000" cy="5350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B0829E-A2B9-4F0B-9DF1-5772A506426E}">
      <dsp:nvSpPr>
        <dsp:cNvPr id="0" name=""/>
        <dsp:cNvSpPr/>
      </dsp:nvSpPr>
      <dsp:spPr>
        <a:xfrm rot="5400000">
          <a:off x="4812647" y="-1975099"/>
          <a:ext cx="73790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IGT is a transfer of funds, not an expenditure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Appropriate funding sources are used to pay expenditures</a:t>
          </a:r>
        </a:p>
      </dsp:txBody>
      <dsp:txXfrm rot="-5400000">
        <a:off x="2743199" y="130371"/>
        <a:ext cx="4840778" cy="665860"/>
      </dsp:txXfrm>
    </dsp:sp>
    <dsp:sp modelId="{225EAE80-20C8-4DA6-A059-652BC7BDA03B}">
      <dsp:nvSpPr>
        <dsp:cNvPr id="0" name=""/>
        <dsp:cNvSpPr/>
      </dsp:nvSpPr>
      <dsp:spPr>
        <a:xfrm>
          <a:off x="0" y="2109"/>
          <a:ext cx="2743200" cy="922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Funding source for the IGT does not need to equal the funding source for Medi-Cal expenditures</a:t>
          </a:r>
        </a:p>
      </dsp:txBody>
      <dsp:txXfrm>
        <a:off x="45027" y="47136"/>
        <a:ext cx="2653146" cy="832326"/>
      </dsp:txXfrm>
    </dsp:sp>
    <dsp:sp modelId="{E3F4330D-6785-41EC-9305-D73771025D1F}">
      <dsp:nvSpPr>
        <dsp:cNvPr id="0" name=""/>
        <dsp:cNvSpPr/>
      </dsp:nvSpPr>
      <dsp:spPr>
        <a:xfrm rot="5400000">
          <a:off x="4812647" y="-1006599"/>
          <a:ext cx="73790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Based on three months of historical claims</a:t>
          </a:r>
        </a:p>
      </dsp:txBody>
      <dsp:txXfrm rot="-5400000">
        <a:off x="2743199" y="1098871"/>
        <a:ext cx="4840778" cy="665860"/>
      </dsp:txXfrm>
    </dsp:sp>
    <dsp:sp modelId="{EEB2C6FD-8387-457B-82CD-31BB359FC048}">
      <dsp:nvSpPr>
        <dsp:cNvPr id="0" name=""/>
        <dsp:cNvSpPr/>
      </dsp:nvSpPr>
      <dsp:spPr>
        <a:xfrm>
          <a:off x="0" y="970609"/>
          <a:ext cx="2743200" cy="922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DHCS will identify recommended funding level for CFA</a:t>
          </a:r>
        </a:p>
      </dsp:txBody>
      <dsp:txXfrm>
        <a:off x="45027" y="1015636"/>
        <a:ext cx="2653146" cy="832326"/>
      </dsp:txXfrm>
    </dsp:sp>
    <dsp:sp modelId="{36FE3698-9C19-40D5-BF93-2A9A068DF397}">
      <dsp:nvSpPr>
        <dsp:cNvPr id="0" name=""/>
        <dsp:cNvSpPr/>
      </dsp:nvSpPr>
      <dsp:spPr>
        <a:xfrm rot="5400000">
          <a:off x="4812647" y="-38100"/>
          <a:ext cx="73790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Consider using funding sources with larger fund balances that can cover expenditures and the IGT</a:t>
          </a:r>
        </a:p>
      </dsp:txBody>
      <dsp:txXfrm rot="-5400000">
        <a:off x="2743199" y="2067370"/>
        <a:ext cx="4840778" cy="665860"/>
      </dsp:txXfrm>
    </dsp:sp>
    <dsp:sp modelId="{315AF428-760D-4B68-AAD5-6CE80332BDFB}">
      <dsp:nvSpPr>
        <dsp:cNvPr id="0" name=""/>
        <dsp:cNvSpPr/>
      </dsp:nvSpPr>
      <dsp:spPr>
        <a:xfrm>
          <a:off x="0" y="1939109"/>
          <a:ext cx="2743200" cy="922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County will incur expenditures consistent with the requirements of the funding source</a:t>
          </a:r>
        </a:p>
      </dsp:txBody>
      <dsp:txXfrm>
        <a:off x="45027" y="1984136"/>
        <a:ext cx="2653146" cy="832326"/>
      </dsp:txXfrm>
    </dsp:sp>
    <dsp:sp modelId="{5FCC6159-EC9B-4C88-AA5B-4CEBC8B2CF7E}">
      <dsp:nvSpPr>
        <dsp:cNvPr id="0" name=""/>
        <dsp:cNvSpPr/>
      </dsp:nvSpPr>
      <dsp:spPr>
        <a:xfrm rot="5400000">
          <a:off x="4812647" y="930399"/>
          <a:ext cx="73790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MHSA funds used for the IGT must be expended consistent with MHSA plan</a:t>
          </a:r>
        </a:p>
      </dsp:txBody>
      <dsp:txXfrm rot="-5400000">
        <a:off x="2743199" y="3035869"/>
        <a:ext cx="4840778" cy="665860"/>
      </dsp:txXfrm>
    </dsp:sp>
    <dsp:sp modelId="{EC7D69B6-DA48-40CE-9DAB-6D8B88F1F167}">
      <dsp:nvSpPr>
        <dsp:cNvPr id="0" name=""/>
        <dsp:cNvSpPr/>
      </dsp:nvSpPr>
      <dsp:spPr>
        <a:xfrm>
          <a:off x="0" y="2907609"/>
          <a:ext cx="2743200" cy="922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Funds used for the IGT retain their original purpose</a:t>
          </a:r>
        </a:p>
      </dsp:txBody>
      <dsp:txXfrm>
        <a:off x="45027" y="2952636"/>
        <a:ext cx="2653146" cy="832326"/>
      </dsp:txXfrm>
    </dsp:sp>
    <dsp:sp modelId="{2BCE7D0E-8C7D-42E3-A7C3-352C953C0A69}">
      <dsp:nvSpPr>
        <dsp:cNvPr id="0" name=""/>
        <dsp:cNvSpPr/>
      </dsp:nvSpPr>
      <dsp:spPr>
        <a:xfrm rot="5400000">
          <a:off x="4812647" y="1898899"/>
          <a:ext cx="73790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Easier to reconcile when receive Medi-Cal payment</a:t>
          </a:r>
        </a:p>
      </dsp:txBody>
      <dsp:txXfrm rot="-5400000">
        <a:off x="2743199" y="4004369"/>
        <a:ext cx="4840778" cy="665860"/>
      </dsp:txXfrm>
    </dsp:sp>
    <dsp:sp modelId="{48EA58D7-4926-476F-9BF7-F7E28B3A177D}">
      <dsp:nvSpPr>
        <dsp:cNvPr id="0" name=""/>
        <dsp:cNvSpPr/>
      </dsp:nvSpPr>
      <dsp:spPr>
        <a:xfrm>
          <a:off x="0" y="3876109"/>
          <a:ext cx="2743200" cy="922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Recommend using few funding sources for the IGT</a:t>
          </a:r>
        </a:p>
      </dsp:txBody>
      <dsp:txXfrm>
        <a:off x="45027" y="3921136"/>
        <a:ext cx="2653146" cy="8323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05DE3-DFCD-4D8C-9CD5-C00F14DEA752}">
      <dsp:nvSpPr>
        <dsp:cNvPr id="0" name=""/>
        <dsp:cNvSpPr/>
      </dsp:nvSpPr>
      <dsp:spPr>
        <a:xfrm>
          <a:off x="0" y="34436"/>
          <a:ext cx="7620000" cy="1152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Reconcile 837 file to 835 file </a:t>
          </a:r>
        </a:p>
      </dsp:txBody>
      <dsp:txXfrm>
        <a:off x="56237" y="90673"/>
        <a:ext cx="7507526" cy="1039555"/>
      </dsp:txXfrm>
    </dsp:sp>
    <dsp:sp modelId="{DF546A98-EEC8-46B8-BDFE-01CC89A09ADE}">
      <dsp:nvSpPr>
        <dsp:cNvPr id="0" name=""/>
        <dsp:cNvSpPr/>
      </dsp:nvSpPr>
      <dsp:spPr>
        <a:xfrm>
          <a:off x="0" y="1186466"/>
          <a:ext cx="7620000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36830" rIns="206248" bIns="36830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No change from current process</a:t>
          </a:r>
        </a:p>
      </dsp:txBody>
      <dsp:txXfrm>
        <a:off x="0" y="1186466"/>
        <a:ext cx="7620000" cy="480240"/>
      </dsp:txXfrm>
    </dsp:sp>
    <dsp:sp modelId="{E4B05780-814B-4D59-A5B8-E868ADC2506A}">
      <dsp:nvSpPr>
        <dsp:cNvPr id="0" name=""/>
        <dsp:cNvSpPr/>
      </dsp:nvSpPr>
      <dsp:spPr>
        <a:xfrm>
          <a:off x="0" y="1666706"/>
          <a:ext cx="7620000" cy="1152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Reconcile monthly CFA statement</a:t>
          </a:r>
        </a:p>
      </dsp:txBody>
      <dsp:txXfrm>
        <a:off x="56237" y="1722943"/>
        <a:ext cx="7507526" cy="1039555"/>
      </dsp:txXfrm>
    </dsp:sp>
    <dsp:sp modelId="{5B11F53F-E391-4F5E-B692-B890483E7D95}">
      <dsp:nvSpPr>
        <dsp:cNvPr id="0" name=""/>
        <dsp:cNvSpPr/>
      </dsp:nvSpPr>
      <dsp:spPr>
        <a:xfrm>
          <a:off x="0" y="2818736"/>
          <a:ext cx="7620000" cy="795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36830" rIns="206248" bIns="36830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Deposits to withhold and/or wire transfer amounts</a:t>
          </a: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Withdrawals to local match on 835 file</a:t>
          </a:r>
        </a:p>
      </dsp:txBody>
      <dsp:txXfrm>
        <a:off x="0" y="2818736"/>
        <a:ext cx="7620000" cy="795397"/>
      </dsp:txXfrm>
    </dsp:sp>
    <dsp:sp modelId="{6DB5A88F-B293-49A9-9069-42970571CE84}">
      <dsp:nvSpPr>
        <dsp:cNvPr id="0" name=""/>
        <dsp:cNvSpPr/>
      </dsp:nvSpPr>
      <dsp:spPr>
        <a:xfrm>
          <a:off x="0" y="3614133"/>
          <a:ext cx="7620000" cy="1152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Reconcile IGTs received to appropriate fund used as the transfer amount</a:t>
          </a:r>
        </a:p>
      </dsp:txBody>
      <dsp:txXfrm>
        <a:off x="56237" y="3670370"/>
        <a:ext cx="7507526" cy="10395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BF6C8-0EFC-4D0B-99DA-6E876EE9C7BE}">
      <dsp:nvSpPr>
        <dsp:cNvPr id="0" name=""/>
        <dsp:cNvSpPr/>
      </dsp:nvSpPr>
      <dsp:spPr>
        <a:xfrm>
          <a:off x="571499" y="0"/>
          <a:ext cx="6477000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BCB04B-9E16-4C0D-A5C1-708423796438}">
      <dsp:nvSpPr>
        <dsp:cNvPr id="0" name=""/>
        <dsp:cNvSpPr/>
      </dsp:nvSpPr>
      <dsp:spPr>
        <a:xfrm>
          <a:off x="430950" y="1440179"/>
          <a:ext cx="3286125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DHCS is recommending that counties be required to identify and communicate discrepancies via an appeal letter within 60 days of receipt of the monthly CFA report  </a:t>
          </a:r>
        </a:p>
      </dsp:txBody>
      <dsp:txXfrm>
        <a:off x="524688" y="1533917"/>
        <a:ext cx="3098649" cy="1732764"/>
      </dsp:txXfrm>
    </dsp:sp>
    <dsp:sp modelId="{B497211E-700B-4345-BB07-789C50AF771D}">
      <dsp:nvSpPr>
        <dsp:cNvPr id="0" name=""/>
        <dsp:cNvSpPr/>
      </dsp:nvSpPr>
      <dsp:spPr>
        <a:xfrm>
          <a:off x="3902924" y="1440179"/>
          <a:ext cx="3286125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DHCS will issue a decision within 60 days of the receipt of the appeal</a:t>
          </a:r>
        </a:p>
      </dsp:txBody>
      <dsp:txXfrm>
        <a:off x="3996662" y="1533917"/>
        <a:ext cx="3098649" cy="17327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6AB28-1EF1-4ED6-BCD2-FEDA68042867}">
      <dsp:nvSpPr>
        <dsp:cNvPr id="0" name=""/>
        <dsp:cNvSpPr/>
      </dsp:nvSpPr>
      <dsp:spPr>
        <a:xfrm>
          <a:off x="0" y="187379"/>
          <a:ext cx="7620000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only approach to obtain Federal Medi-Cal reimbursement for county behavioral health services is through the IGT process beginning 7/1/2023</a:t>
          </a:r>
        </a:p>
      </dsp:txBody>
      <dsp:txXfrm>
        <a:off x="64425" y="251804"/>
        <a:ext cx="7491150" cy="1190909"/>
      </dsp:txXfrm>
    </dsp:sp>
    <dsp:sp modelId="{075A6586-CEBE-4208-AC12-DDBC49AB75DE}">
      <dsp:nvSpPr>
        <dsp:cNvPr id="0" name=""/>
        <dsp:cNvSpPr/>
      </dsp:nvSpPr>
      <dsp:spPr>
        <a:xfrm>
          <a:off x="0" y="1576259"/>
          <a:ext cx="7620000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DHCS will provide a new IGT agreement that broadly specifies the terms of the IGT process, including the use of CFAs</a:t>
          </a:r>
        </a:p>
      </dsp:txBody>
      <dsp:txXfrm>
        <a:off x="64425" y="1640684"/>
        <a:ext cx="7491150" cy="1190909"/>
      </dsp:txXfrm>
    </dsp:sp>
    <dsp:sp modelId="{204D99BB-6A9C-4A94-A83E-9DF50F808CFE}">
      <dsp:nvSpPr>
        <dsp:cNvPr id="0" name=""/>
        <dsp:cNvSpPr/>
      </dsp:nvSpPr>
      <dsp:spPr>
        <a:xfrm>
          <a:off x="0" y="2896019"/>
          <a:ext cx="76200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DHCS will further clarify the specifics of the IGT process through BHINs</a:t>
          </a:r>
        </a:p>
      </dsp:txBody>
      <dsp:txXfrm>
        <a:off x="0" y="2896019"/>
        <a:ext cx="7620000" cy="397440"/>
      </dsp:txXfrm>
    </dsp:sp>
    <dsp:sp modelId="{AAE2CDFB-5FBB-4673-BD9E-D821B3BF2121}">
      <dsp:nvSpPr>
        <dsp:cNvPr id="0" name=""/>
        <dsp:cNvSpPr/>
      </dsp:nvSpPr>
      <dsp:spPr>
        <a:xfrm>
          <a:off x="0" y="3293460"/>
          <a:ext cx="7620000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County Behavioral Health staff can work with County Auditor-Controller staff to establish processes to manage and monitor the IGT process</a:t>
          </a:r>
        </a:p>
      </dsp:txBody>
      <dsp:txXfrm>
        <a:off x="64425" y="3357885"/>
        <a:ext cx="7491150" cy="119090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FBE0DD-5EBD-4204-89E9-ADD288569688}">
      <dsp:nvSpPr>
        <dsp:cNvPr id="0" name=""/>
        <dsp:cNvSpPr/>
      </dsp:nvSpPr>
      <dsp:spPr>
        <a:xfrm>
          <a:off x="0" y="780097"/>
          <a:ext cx="7620000" cy="144018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53D97C-5759-4676-B5B6-98C0CBE3BAC8}">
      <dsp:nvSpPr>
        <dsp:cNvPr id="0" name=""/>
        <dsp:cNvSpPr/>
      </dsp:nvSpPr>
      <dsp:spPr>
        <a:xfrm>
          <a:off x="435654" y="1104137"/>
          <a:ext cx="792099" cy="792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E136E4-FFFE-4A2B-9D5E-9B3B66EC74EE}">
      <dsp:nvSpPr>
        <dsp:cNvPr id="0" name=""/>
        <dsp:cNvSpPr/>
      </dsp:nvSpPr>
      <dsp:spPr>
        <a:xfrm>
          <a:off x="1663407" y="780097"/>
          <a:ext cx="3429000" cy="1440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9" tIns="152419" rIns="152419" bIns="15241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Release of DHCS guidance on IGTs</a:t>
          </a:r>
        </a:p>
      </dsp:txBody>
      <dsp:txXfrm>
        <a:off x="1663407" y="780097"/>
        <a:ext cx="3429000" cy="1440180"/>
      </dsp:txXfrm>
    </dsp:sp>
    <dsp:sp modelId="{2EDB18A0-6DC6-41DF-89E8-789067C70CA8}">
      <dsp:nvSpPr>
        <dsp:cNvPr id="0" name=""/>
        <dsp:cNvSpPr/>
      </dsp:nvSpPr>
      <dsp:spPr>
        <a:xfrm>
          <a:off x="5092407" y="780097"/>
          <a:ext cx="2527592" cy="1440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9" tIns="152419" rIns="152419" bIns="152419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FAQs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IGT Agreement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BHINs</a:t>
          </a:r>
        </a:p>
      </dsp:txBody>
      <dsp:txXfrm>
        <a:off x="5092407" y="780097"/>
        <a:ext cx="2527592" cy="1440180"/>
      </dsp:txXfrm>
    </dsp:sp>
    <dsp:sp modelId="{53C185AD-DE2F-4048-9360-2741BB8C2348}">
      <dsp:nvSpPr>
        <dsp:cNvPr id="0" name=""/>
        <dsp:cNvSpPr/>
      </dsp:nvSpPr>
      <dsp:spPr>
        <a:xfrm>
          <a:off x="0" y="2580322"/>
          <a:ext cx="7620000" cy="144018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33C60E-4435-40B0-8B26-F89149D5C317}">
      <dsp:nvSpPr>
        <dsp:cNvPr id="0" name=""/>
        <dsp:cNvSpPr/>
      </dsp:nvSpPr>
      <dsp:spPr>
        <a:xfrm>
          <a:off x="435654" y="2904363"/>
          <a:ext cx="792099" cy="792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B3DF5-3B24-4178-BB8F-AC2A6E13875D}">
      <dsp:nvSpPr>
        <dsp:cNvPr id="0" name=""/>
        <dsp:cNvSpPr/>
      </dsp:nvSpPr>
      <dsp:spPr>
        <a:xfrm>
          <a:off x="1663407" y="2580322"/>
          <a:ext cx="5956592" cy="1440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9" tIns="152419" rIns="152419" bIns="15241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Register for the November 10</a:t>
          </a:r>
          <a:r>
            <a:rPr lang="en-US" sz="2500" kern="1200" baseline="30000"/>
            <a:t>th</a:t>
          </a:r>
          <a:r>
            <a:rPr lang="en-US" sz="2500" kern="1200"/>
            <a:t> Fiscal Data Modeling of Proposed Rates webinar</a:t>
          </a:r>
        </a:p>
      </dsp:txBody>
      <dsp:txXfrm>
        <a:off x="1663407" y="2580322"/>
        <a:ext cx="5956592" cy="14401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F0099-F33C-4B78-B65A-99C92A48226B}">
      <dsp:nvSpPr>
        <dsp:cNvPr id="0" name=""/>
        <dsp:cNvSpPr/>
      </dsp:nvSpPr>
      <dsp:spPr>
        <a:xfrm>
          <a:off x="479999" y="1140299"/>
          <a:ext cx="1372500" cy="13725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D1E7EB-9EDD-47E4-A5CD-F8F23C38DD2D}">
      <dsp:nvSpPr>
        <dsp:cNvPr id="0" name=""/>
        <dsp:cNvSpPr/>
      </dsp:nvSpPr>
      <dsp:spPr>
        <a:xfrm>
          <a:off x="772499" y="1432799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A1C7C2-A0D4-4EAE-AE16-6AAFC15DC199}">
      <dsp:nvSpPr>
        <dsp:cNvPr id="0" name=""/>
        <dsp:cNvSpPr/>
      </dsp:nvSpPr>
      <dsp:spPr>
        <a:xfrm>
          <a:off x="41249" y="2940300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Thank you for attending this webinar!</a:t>
          </a:r>
        </a:p>
      </dsp:txBody>
      <dsp:txXfrm>
        <a:off x="41249" y="2940300"/>
        <a:ext cx="2250000" cy="720000"/>
      </dsp:txXfrm>
    </dsp:sp>
    <dsp:sp modelId="{B88A7A54-6C94-4E8A-93B6-43317AD222EB}">
      <dsp:nvSpPr>
        <dsp:cNvPr id="0" name=""/>
        <dsp:cNvSpPr/>
      </dsp:nvSpPr>
      <dsp:spPr>
        <a:xfrm>
          <a:off x="3123750" y="1140299"/>
          <a:ext cx="1372500" cy="13725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BDAC8A-83BA-44FD-8F12-A90FFFF061C2}">
      <dsp:nvSpPr>
        <dsp:cNvPr id="0" name=""/>
        <dsp:cNvSpPr/>
      </dsp:nvSpPr>
      <dsp:spPr>
        <a:xfrm>
          <a:off x="3416250" y="1432799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696A45-5736-489E-B73C-2658E4BC162D}">
      <dsp:nvSpPr>
        <dsp:cNvPr id="0" name=""/>
        <dsp:cNvSpPr/>
      </dsp:nvSpPr>
      <dsp:spPr>
        <a:xfrm>
          <a:off x="2685000" y="2940300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The recording and slides will be available on our website on the following day.</a:t>
          </a:r>
        </a:p>
      </dsp:txBody>
      <dsp:txXfrm>
        <a:off x="2685000" y="2940300"/>
        <a:ext cx="2250000" cy="720000"/>
      </dsp:txXfrm>
    </dsp:sp>
    <dsp:sp modelId="{4950908A-A784-4E3F-B26D-30E3C5815973}">
      <dsp:nvSpPr>
        <dsp:cNvPr id="0" name=""/>
        <dsp:cNvSpPr/>
      </dsp:nvSpPr>
      <dsp:spPr>
        <a:xfrm>
          <a:off x="5767499" y="1140299"/>
          <a:ext cx="1372500" cy="13725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A385BE-155C-4BEF-8C28-EFD05D4D1872}">
      <dsp:nvSpPr>
        <dsp:cNvPr id="0" name=""/>
        <dsp:cNvSpPr/>
      </dsp:nvSpPr>
      <dsp:spPr>
        <a:xfrm>
          <a:off x="6059999" y="1432799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F8FAB-2192-4754-A75D-53448B846D64}">
      <dsp:nvSpPr>
        <dsp:cNvPr id="0" name=""/>
        <dsp:cNvSpPr/>
      </dsp:nvSpPr>
      <dsp:spPr>
        <a:xfrm>
          <a:off x="5328749" y="2940300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Please send your questions/comments to paymentreform@calmhsa.org.</a:t>
          </a:r>
        </a:p>
      </dsp:txBody>
      <dsp:txXfrm>
        <a:off x="5328749" y="2940300"/>
        <a:ext cx="225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34E9E-1462-41CF-92A3-3A1859F44F44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21494-C2E6-488A-B5FD-4D1419E309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01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528C-82B0-4F13-A0D7-714ABBA40719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4D71D-3653-45C1-A093-9BB0C9B8E0EE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C67E-66E0-4E84-BAEF-530D991D2677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7D6F-DF2A-47EE-BF02-6CE39F3E2557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69644E-DEC5-532B-14DF-8F8B73773781}"/>
              </a:ext>
            </a:extLst>
          </p:cNvPr>
          <p:cNvSpPr txBox="1"/>
          <p:nvPr userDrawn="1"/>
        </p:nvSpPr>
        <p:spPr>
          <a:xfrm>
            <a:off x="619712" y="6522143"/>
            <a:ext cx="7553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*Information in this presentation is pre-decisional (DHCS policy still in development as of 10.31.22).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89B-7F51-4083-B9E4-38D876488783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B749-900B-47C1-9DE8-AEBA75EEA94B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C352F-6726-4BDC-8026-88119BB93D3C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C461E-BA1F-45CB-A274-9B3E2EE137D7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69644E-DEC5-532B-14DF-8F8B73773781}"/>
              </a:ext>
            </a:extLst>
          </p:cNvPr>
          <p:cNvSpPr txBox="1"/>
          <p:nvPr userDrawn="1"/>
        </p:nvSpPr>
        <p:spPr>
          <a:xfrm>
            <a:off x="619712" y="6522143"/>
            <a:ext cx="7553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*Information in this presentation is pre-decisional (DHCS policy still in development as of 10.31.22).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2386-3FE2-46B1-A970-EBBA53086D05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CBD5-2879-42B1-8325-37A5E5A1377D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A5CE-2D61-4EEE-A60D-699EA345E168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A55830C-EAF6-48B3-B6B9-5B4E8BD835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D946D52-116F-4B73-B47F-C27E7CA9E77B}" type="datetime1">
              <a:rPr lang="en-US" smtClean="0"/>
              <a:t>11/3/2022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Optimization of Intergovernmental Transfers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November 3, 2022</a:t>
            </a:r>
          </a:p>
        </p:txBody>
      </p:sp>
    </p:spTree>
    <p:extLst>
      <p:ext uri="{BB962C8B-B14F-4D97-AF65-F5344CB8AC3E}">
        <p14:creationId xmlns:p14="http://schemas.microsoft.com/office/powerpoint/2010/main" val="794247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892" y="1389547"/>
            <a:ext cx="5071935" cy="228618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Withhold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9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232" y="3880734"/>
            <a:ext cx="5622111" cy="2458075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>
            <a:off x="2898475" y="2512802"/>
            <a:ext cx="1972449" cy="2412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986669" y="6043938"/>
            <a:ext cx="2163535" cy="412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517975" y="1960782"/>
            <a:ext cx="2163535" cy="412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2898475" y="2779307"/>
            <a:ext cx="1972449" cy="2412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133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CFA Statement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10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729" y="1637198"/>
            <a:ext cx="6623213" cy="38285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43451" y="5745941"/>
            <a:ext cx="282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Could transfer IGT amount or recommended deposit</a:t>
            </a:r>
          </a:p>
        </p:txBody>
      </p:sp>
      <p:cxnSp>
        <p:nvCxnSpPr>
          <p:cNvPr id="10" name="Straight Arrow Connector 9"/>
          <p:cNvCxnSpPr>
            <a:stCxn id="3" idx="0"/>
          </p:cNvCxnSpPr>
          <p:nvPr/>
        </p:nvCxnSpPr>
        <p:spPr>
          <a:xfrm flipH="1" flipV="1">
            <a:off x="5852160" y="4247804"/>
            <a:ext cx="1203514" cy="1498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" idx="0"/>
          </p:cNvCxnSpPr>
          <p:nvPr/>
        </p:nvCxnSpPr>
        <p:spPr>
          <a:xfrm flipH="1" flipV="1">
            <a:off x="5902036" y="5465732"/>
            <a:ext cx="1153638" cy="2802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300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IGT and CFA reconciliation considerations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567793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530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IGT and CFA dispute resolution process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9361785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72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Education of County Stakeholders on IGTs and CFAs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341489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89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Next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A55830C-EAF6-48B3-B6B9-5B4E8BD83596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B095C1E1-3E24-0489-0A5D-F0998A329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222990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1438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&amp;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type your questions in the chat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000" y="2324100"/>
            <a:ext cx="22225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609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AF4B-E87E-1657-2E96-4FE8C7811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spc="-225" dirty="0"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rPr>
              <a:t>Post-Training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6026B-10CF-FE87-2393-3BAD7DFDF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 vert="horz" lIns="68580" tIns="34290" rIns="68580" bIns="34290" rtlCol="0">
            <a:normAutofit/>
          </a:bodyPr>
          <a:lstStyle/>
          <a:p>
            <a:pPr marL="0" indent="0">
              <a:buNone/>
            </a:pPr>
            <a:r>
              <a:rPr lang="en-US" dirty="0"/>
              <a:t>Please click on the link in the chat box and answer questions to provide feedback</a:t>
            </a:r>
          </a:p>
        </p:txBody>
      </p:sp>
      <p:pic>
        <p:nvPicPr>
          <p:cNvPr id="16" name="Graphic 7" descr="Speech">
            <a:extLst>
              <a:ext uri="{FF2B5EF4-FFF2-40B4-BE49-F238E27FC236}">
                <a16:creationId xmlns:a16="http://schemas.microsoft.com/office/drawing/2014/main" id="{72D5EF6B-6A04-08C5-1315-231AE7F80D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19600" y="2002536"/>
            <a:ext cx="3657600" cy="365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08D9E4-933A-04BA-6305-333E30CE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Aft>
                <a:spcPts val="450"/>
              </a:spcAft>
              <a:defRPr/>
            </a:pPr>
            <a:fld id="{71682A89-B065-439A-8C62-C837B217F218}" type="slidenum">
              <a:rPr lang="en-US"/>
              <a:pPr>
                <a:spcAft>
                  <a:spcPts val="45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246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A55830C-EAF6-48B3-B6B9-5B4E8BD83596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3D25157-A5EF-C2A5-2159-A661707E63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767858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498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Relationship between County Fund Accounts (CFAs) and IGTs</a:t>
            </a:r>
          </a:p>
          <a:p>
            <a:pPr lvl="0"/>
            <a:r>
              <a:rPr lang="en-US" dirty="0"/>
              <a:t>Withholds and wire transfers</a:t>
            </a:r>
          </a:p>
          <a:p>
            <a:pPr lvl="0"/>
            <a:r>
              <a:rPr lang="en-US" dirty="0"/>
              <a:t>Determining optimal funding sources to use as IGTs</a:t>
            </a:r>
          </a:p>
          <a:p>
            <a:pPr lvl="0"/>
            <a:r>
              <a:rPr lang="en-US" dirty="0"/>
              <a:t>IGT and CFA reconciliation considerations</a:t>
            </a:r>
          </a:p>
          <a:p>
            <a:pPr lvl="0"/>
            <a:r>
              <a:rPr lang="en-US" dirty="0"/>
              <a:t>IGT and CFA dispute resolution process</a:t>
            </a:r>
          </a:p>
          <a:p>
            <a:pPr lvl="0"/>
            <a:r>
              <a:rPr lang="en-US" dirty="0"/>
              <a:t>Education of County Stakeholders on IGTs and CFAs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32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ifferent coloured question marks">
            <a:extLst>
              <a:ext uri="{FF2B5EF4-FFF2-40B4-BE49-F238E27FC236}">
                <a16:creationId xmlns:a16="http://schemas.microsoft.com/office/drawing/2014/main" id="{3EFFF34C-0775-7E8D-AF62-8A9D98B1F7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2000"/>
            <a:grayscl/>
          </a:blip>
          <a:srcRect b="13405"/>
          <a:stretch/>
        </p:blipFill>
        <p:spPr>
          <a:xfrm>
            <a:off x="1" y="580355"/>
            <a:ext cx="8458199" cy="3810342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  <a:reflection blurRad="38100" stA="55000" endPos="15000" dir="5400000" sy="-100000" algn="bl" rotWithShape="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3BAF4B-E87E-1657-2E96-4FE8C7811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Pre-Training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6026B-10CF-FE87-2393-3BAD7DFDF6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Please click on the link in the chat box and answer questions</a:t>
            </a:r>
          </a:p>
          <a:p>
            <a:r>
              <a:rPr lang="en-US" b="1" dirty="0"/>
              <a:t>3 minutes to answer 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08D9E4-933A-04BA-6305-333E30CE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450"/>
              </a:spcAft>
            </a:pPr>
            <a:fld id="{71682A89-B065-439A-8C62-C837B217F218}" type="slidenum">
              <a:rPr lang="en-US"/>
              <a:pPr>
                <a:spcAft>
                  <a:spcPts val="450"/>
                </a:spcAft>
              </a:pPr>
              <a:t>2</a:t>
            </a:fld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6C7EB56-8F60-7B25-C729-4CF61F111DC4}"/>
              </a:ext>
            </a:extLst>
          </p:cNvPr>
          <p:cNvSpPr txBox="1">
            <a:spLocks/>
          </p:cNvSpPr>
          <p:nvPr/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55830C-EAF6-48B3-B6B9-5B4E8BD835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95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Relationship Between CFAs and IGTs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927243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3658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Relationship Between CFAs and IGTs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160151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125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CFA Statement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729" y="1637198"/>
            <a:ext cx="6623213" cy="382853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759779" y="3657600"/>
            <a:ext cx="1167492" cy="6694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70321" y="4555671"/>
            <a:ext cx="57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IGTs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5927271" y="4073979"/>
            <a:ext cx="1518558" cy="465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728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Withholds and Wire Transfers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368714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418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Withhold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3" y="2164750"/>
            <a:ext cx="8321413" cy="228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775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Determining Optimal Funding Sources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4612814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563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2F5897"/>
      </a:dk2>
      <a:lt2>
        <a:srgbClr val="FFFFF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B278C30F-03E8-4570-AF71-61D948AFF4AA}" vid="{A8BFB67D-BD70-4F1B-AAF8-D34BA910B4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27A0DE307DC44C9C6D49C199E56D43" ma:contentTypeVersion="17" ma:contentTypeDescription="Create a new document." ma:contentTypeScope="" ma:versionID="792277f2e4dc809c4aae5c8abb069133">
  <xsd:schema xmlns:xsd="http://www.w3.org/2001/XMLSchema" xmlns:xs="http://www.w3.org/2001/XMLSchema" xmlns:p="http://schemas.microsoft.com/office/2006/metadata/properties" xmlns:ns2="bdde9dca-b655-4c82-9756-0719d4cc3ad5" xmlns:ns3="08b51a6c-15c5-468c-9d03-3812a6e79002" targetNamespace="http://schemas.microsoft.com/office/2006/metadata/properties" ma:root="true" ma:fieldsID="54b1b589b8285858c95b3542f4c822e1" ns2:_="" ns3:_="">
    <xsd:import namespace="bdde9dca-b655-4c82-9756-0719d4cc3ad5"/>
    <xsd:import namespace="08b51a6c-15c5-468c-9d03-3812a6e79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un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e9dca-b655-4c82-9756-0719d4cc3a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1b1a5a-f0f9-49c0-b9db-6a9c78dda7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unty" ma:index="24" nillable="true" ma:displayName="County" ma:description="Where PIPs are from" ma:format="Dropdown" ma:internalName="County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51a6c-15c5-468c-9d03-3812a6e790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44764a0-56e0-4cd0-8eca-b34752208dec}" ma:internalName="TaxCatchAll" ma:showField="CatchAllData" ma:web="08b51a6c-15c5-468c-9d03-3812a6e79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B876FD-0E6D-47D0-84F8-A9F5BA687A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FFD804-E4A8-46D1-AEE8-06638A4BAA79}">
  <ds:schemaRefs>
    <ds:schemaRef ds:uri="08b51a6c-15c5-468c-9d03-3812a6e79002"/>
    <ds:schemaRef ds:uri="bdde9dca-b655-4c82-9756-0719d4cc3ad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777</TotalTime>
  <Words>724</Words>
  <Application>Microsoft Office PowerPoint</Application>
  <PresentationFormat>On-screen Show (4:3)</PresentationFormat>
  <Paragraphs>98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</vt:lpstr>
      <vt:lpstr>Theme1</vt:lpstr>
      <vt:lpstr>Optimization of Intergovernmental Transfers </vt:lpstr>
      <vt:lpstr>Agenda</vt:lpstr>
      <vt:lpstr>Pre-Training Assessment</vt:lpstr>
      <vt:lpstr>Relationship Between CFAs and IGTs</vt:lpstr>
      <vt:lpstr>Relationship Between CFAs and IGTs</vt:lpstr>
      <vt:lpstr>CFA Statement Example</vt:lpstr>
      <vt:lpstr>Withholds and Wire Transfers</vt:lpstr>
      <vt:lpstr>Withhold Example</vt:lpstr>
      <vt:lpstr>Determining Optimal Funding Sources</vt:lpstr>
      <vt:lpstr>Withhold Example</vt:lpstr>
      <vt:lpstr>CFA Statement Example</vt:lpstr>
      <vt:lpstr>IGT and CFA reconciliation considerations</vt:lpstr>
      <vt:lpstr>IGT and CFA dispute resolution process</vt:lpstr>
      <vt:lpstr>Education of County Stakeholders on IGTs and CFAs</vt:lpstr>
      <vt:lpstr>Next Steps</vt:lpstr>
      <vt:lpstr>Questions &amp; Answers</vt:lpstr>
      <vt:lpstr>Post-Training Evaluation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Intergovernmental Transfers</dc:title>
  <dc:creator>Michael Geiss</dc:creator>
  <cp:lastModifiedBy>Roksana Dahl</cp:lastModifiedBy>
  <cp:revision>39</cp:revision>
  <cp:lastPrinted>2022-10-13T17:20:49Z</cp:lastPrinted>
  <dcterms:created xsi:type="dcterms:W3CDTF">2022-10-10T17:33:21Z</dcterms:created>
  <dcterms:modified xsi:type="dcterms:W3CDTF">2022-11-03T15:43:49Z</dcterms:modified>
</cp:coreProperties>
</file>