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3"/>
  </p:sldMasterIdLst>
  <p:notesMasterIdLst>
    <p:notesMasterId r:id="rId23"/>
  </p:notesMasterIdLst>
  <p:sldIdLst>
    <p:sldId id="256" r:id="rId4"/>
    <p:sldId id="257" r:id="rId5"/>
    <p:sldId id="291" r:id="rId6"/>
    <p:sldId id="258" r:id="rId7"/>
    <p:sldId id="259" r:id="rId8"/>
    <p:sldId id="266" r:id="rId9"/>
    <p:sldId id="267" r:id="rId10"/>
    <p:sldId id="260" r:id="rId11"/>
    <p:sldId id="265" r:id="rId12"/>
    <p:sldId id="268" r:id="rId13"/>
    <p:sldId id="269" r:id="rId14"/>
    <p:sldId id="261" r:id="rId15"/>
    <p:sldId id="270" r:id="rId16"/>
    <p:sldId id="262" r:id="rId17"/>
    <p:sldId id="264" r:id="rId18"/>
    <p:sldId id="271" r:id="rId19"/>
    <p:sldId id="272" r:id="rId20"/>
    <p:sldId id="290" r:id="rId21"/>
    <p:sldId id="273" r:id="rId2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67AE93-7E62-49D7-9914-283628445A1B}" v="12" dt="2022-10-11T23:22:55.4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300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3C3D42-D81F-4DE6-8F82-92E01B58369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2331081-54DD-41A5-BEBE-021D026F663F}">
      <dgm:prSet/>
      <dgm:spPr/>
      <dgm:t>
        <a:bodyPr/>
        <a:lstStyle/>
        <a:p>
          <a:pPr rtl="0"/>
          <a:r>
            <a:rPr lang="en-US"/>
            <a:t>Medicaid is a jointly funded partnership between the federal government and the states</a:t>
          </a:r>
        </a:p>
      </dgm:t>
    </dgm:pt>
    <dgm:pt modelId="{5A9404E6-9C54-4741-A944-5CAF70593116}" type="parTrans" cxnId="{8B42025C-0F7C-4479-BFFF-9A40B0D14BA0}">
      <dgm:prSet/>
      <dgm:spPr/>
      <dgm:t>
        <a:bodyPr/>
        <a:lstStyle/>
        <a:p>
          <a:endParaRPr lang="en-US"/>
        </a:p>
      </dgm:t>
    </dgm:pt>
    <dgm:pt modelId="{D735B75D-365B-490E-BB58-32B99230C5D1}" type="sibTrans" cxnId="{8B42025C-0F7C-4479-BFFF-9A40B0D14BA0}">
      <dgm:prSet/>
      <dgm:spPr/>
      <dgm:t>
        <a:bodyPr/>
        <a:lstStyle/>
        <a:p>
          <a:endParaRPr lang="en-US"/>
        </a:p>
      </dgm:t>
    </dgm:pt>
    <dgm:pt modelId="{5B362564-AED6-48B4-889F-589EA1D6CCC2}">
      <dgm:prSet/>
      <dgm:spPr/>
      <dgm:t>
        <a:bodyPr/>
        <a:lstStyle/>
        <a:p>
          <a:pPr rtl="0"/>
          <a:r>
            <a:rPr lang="en-US"/>
            <a:t>States may use state general fund revenue, local contributions (i.e., IGTs and CPEs) and provider taxes as the match for federal funds</a:t>
          </a:r>
        </a:p>
      </dgm:t>
    </dgm:pt>
    <dgm:pt modelId="{B1191C7A-5E56-4D5A-96DB-56E44762454C}" type="parTrans" cxnId="{FBF7B5AE-15ED-4492-B837-E5C296D14222}">
      <dgm:prSet/>
      <dgm:spPr/>
      <dgm:t>
        <a:bodyPr/>
        <a:lstStyle/>
        <a:p>
          <a:endParaRPr lang="en-US"/>
        </a:p>
      </dgm:t>
    </dgm:pt>
    <dgm:pt modelId="{7DC768FF-1635-4789-94D4-9C120C878C19}" type="sibTrans" cxnId="{FBF7B5AE-15ED-4492-B837-E5C296D14222}">
      <dgm:prSet/>
      <dgm:spPr/>
      <dgm:t>
        <a:bodyPr/>
        <a:lstStyle/>
        <a:p>
          <a:endParaRPr lang="en-US"/>
        </a:p>
      </dgm:t>
    </dgm:pt>
    <dgm:pt modelId="{EA006B19-3B0B-4330-BEDC-34C2CA687336}">
      <dgm:prSet/>
      <dgm:spPr/>
      <dgm:t>
        <a:bodyPr/>
        <a:lstStyle/>
        <a:p>
          <a:pPr rtl="0"/>
          <a:r>
            <a:rPr lang="en-US"/>
            <a:t>Section 1903(w)(6) of the Social Security Act and 42 Code of Federal Regulations Section 433.51 recognize the state’s ability to use IGTs and CPEs</a:t>
          </a:r>
        </a:p>
      </dgm:t>
    </dgm:pt>
    <dgm:pt modelId="{1F91B4B1-A766-4FC5-B29A-691BB9333225}" type="parTrans" cxnId="{E59F43CD-DCD5-4618-B133-22BAEA5D223F}">
      <dgm:prSet/>
      <dgm:spPr/>
      <dgm:t>
        <a:bodyPr/>
        <a:lstStyle/>
        <a:p>
          <a:endParaRPr lang="en-US"/>
        </a:p>
      </dgm:t>
    </dgm:pt>
    <dgm:pt modelId="{1650DB30-6309-4E45-876F-3DDD0D6A09C7}" type="sibTrans" cxnId="{E59F43CD-DCD5-4618-B133-22BAEA5D223F}">
      <dgm:prSet/>
      <dgm:spPr/>
      <dgm:t>
        <a:bodyPr/>
        <a:lstStyle/>
        <a:p>
          <a:endParaRPr lang="en-US"/>
        </a:p>
      </dgm:t>
    </dgm:pt>
    <dgm:pt modelId="{609909AC-425F-4053-AAC3-45EF95311690}">
      <dgm:prSet/>
      <dgm:spPr/>
      <dgm:t>
        <a:bodyPr/>
        <a:lstStyle/>
        <a:p>
          <a:pPr rtl="0"/>
          <a:r>
            <a:rPr lang="en-US"/>
            <a:t>IGTs represent transfers of public funds between or within levels of government (i.e., the transfer of funds from the county to the state)</a:t>
          </a:r>
        </a:p>
      </dgm:t>
    </dgm:pt>
    <dgm:pt modelId="{652AD041-5905-4686-A36A-23C375C85776}" type="parTrans" cxnId="{03676F34-50CE-4705-8DBE-AD8750DCDC2F}">
      <dgm:prSet/>
      <dgm:spPr/>
      <dgm:t>
        <a:bodyPr/>
        <a:lstStyle/>
        <a:p>
          <a:endParaRPr lang="en-US"/>
        </a:p>
      </dgm:t>
    </dgm:pt>
    <dgm:pt modelId="{B72C9882-B2B6-44A7-B1EE-AADAEE431CEA}" type="sibTrans" cxnId="{03676F34-50CE-4705-8DBE-AD8750DCDC2F}">
      <dgm:prSet/>
      <dgm:spPr/>
      <dgm:t>
        <a:bodyPr/>
        <a:lstStyle/>
        <a:p>
          <a:endParaRPr lang="en-US"/>
        </a:p>
      </dgm:t>
    </dgm:pt>
    <dgm:pt modelId="{6266063E-29D5-492E-AD04-A7B52B88DB2F}" type="pres">
      <dgm:prSet presAssocID="{1B3C3D42-D81F-4DE6-8F82-92E01B583694}" presName="linear" presStyleCnt="0">
        <dgm:presLayoutVars>
          <dgm:animLvl val="lvl"/>
          <dgm:resizeHandles val="exact"/>
        </dgm:presLayoutVars>
      </dgm:prSet>
      <dgm:spPr/>
    </dgm:pt>
    <dgm:pt modelId="{E47D1FC4-5BA9-4311-9890-4CA37F9C19D1}" type="pres">
      <dgm:prSet presAssocID="{12331081-54DD-41A5-BEBE-021D026F663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CE214DB-3EEC-47FC-B018-74C41F5F8A33}" type="pres">
      <dgm:prSet presAssocID="{D735B75D-365B-490E-BB58-32B99230C5D1}" presName="spacer" presStyleCnt="0"/>
      <dgm:spPr/>
    </dgm:pt>
    <dgm:pt modelId="{7A6B0772-25F0-46FA-A0B0-B616EA9ACB1E}" type="pres">
      <dgm:prSet presAssocID="{5B362564-AED6-48B4-889F-589EA1D6CCC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2C4F798-D01F-4DB0-9A6D-BA5664320FCE}" type="pres">
      <dgm:prSet presAssocID="{7DC768FF-1635-4789-94D4-9C120C878C19}" presName="spacer" presStyleCnt="0"/>
      <dgm:spPr/>
    </dgm:pt>
    <dgm:pt modelId="{5F1C0685-A41B-41FA-91D2-BFA1EBE76950}" type="pres">
      <dgm:prSet presAssocID="{EA006B19-3B0B-4330-BEDC-34C2CA68733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2B45E4B-AA5A-4CF0-A609-4F269D20D3BD}" type="pres">
      <dgm:prSet presAssocID="{1650DB30-6309-4E45-876F-3DDD0D6A09C7}" presName="spacer" presStyleCnt="0"/>
      <dgm:spPr/>
    </dgm:pt>
    <dgm:pt modelId="{E6C4C026-B5E0-4D8A-99D7-64BD80AD1652}" type="pres">
      <dgm:prSet presAssocID="{609909AC-425F-4053-AAC3-45EF9531169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0A25E09-150F-4D9E-A738-6FE7765E5970}" type="presOf" srcId="{1B3C3D42-D81F-4DE6-8F82-92E01B583694}" destId="{6266063E-29D5-492E-AD04-A7B52B88DB2F}" srcOrd="0" destOrd="0" presId="urn:microsoft.com/office/officeart/2005/8/layout/vList2"/>
    <dgm:cxn modelId="{7FBAB90E-96A3-450D-815E-4384665745D2}" type="presOf" srcId="{EA006B19-3B0B-4330-BEDC-34C2CA687336}" destId="{5F1C0685-A41B-41FA-91D2-BFA1EBE76950}" srcOrd="0" destOrd="0" presId="urn:microsoft.com/office/officeart/2005/8/layout/vList2"/>
    <dgm:cxn modelId="{EBAFBA20-C130-4CCF-869C-817FC81BEA06}" type="presOf" srcId="{5B362564-AED6-48B4-889F-589EA1D6CCC2}" destId="{7A6B0772-25F0-46FA-A0B0-B616EA9ACB1E}" srcOrd="0" destOrd="0" presId="urn:microsoft.com/office/officeart/2005/8/layout/vList2"/>
    <dgm:cxn modelId="{03676F34-50CE-4705-8DBE-AD8750DCDC2F}" srcId="{1B3C3D42-D81F-4DE6-8F82-92E01B583694}" destId="{609909AC-425F-4053-AAC3-45EF95311690}" srcOrd="3" destOrd="0" parTransId="{652AD041-5905-4686-A36A-23C375C85776}" sibTransId="{B72C9882-B2B6-44A7-B1EE-AADAEE431CEA}"/>
    <dgm:cxn modelId="{8B42025C-0F7C-4479-BFFF-9A40B0D14BA0}" srcId="{1B3C3D42-D81F-4DE6-8F82-92E01B583694}" destId="{12331081-54DD-41A5-BEBE-021D026F663F}" srcOrd="0" destOrd="0" parTransId="{5A9404E6-9C54-4741-A944-5CAF70593116}" sibTransId="{D735B75D-365B-490E-BB58-32B99230C5D1}"/>
    <dgm:cxn modelId="{C8AD5C7A-47A4-4211-8FE3-A8EBA90DD879}" type="presOf" srcId="{609909AC-425F-4053-AAC3-45EF95311690}" destId="{E6C4C026-B5E0-4D8A-99D7-64BD80AD1652}" srcOrd="0" destOrd="0" presId="urn:microsoft.com/office/officeart/2005/8/layout/vList2"/>
    <dgm:cxn modelId="{FBF7B5AE-15ED-4492-B837-E5C296D14222}" srcId="{1B3C3D42-D81F-4DE6-8F82-92E01B583694}" destId="{5B362564-AED6-48B4-889F-589EA1D6CCC2}" srcOrd="1" destOrd="0" parTransId="{B1191C7A-5E56-4D5A-96DB-56E44762454C}" sibTransId="{7DC768FF-1635-4789-94D4-9C120C878C19}"/>
    <dgm:cxn modelId="{E59F43CD-DCD5-4618-B133-22BAEA5D223F}" srcId="{1B3C3D42-D81F-4DE6-8F82-92E01B583694}" destId="{EA006B19-3B0B-4330-BEDC-34C2CA687336}" srcOrd="2" destOrd="0" parTransId="{1F91B4B1-A766-4FC5-B29A-691BB9333225}" sibTransId="{1650DB30-6309-4E45-876F-3DDD0D6A09C7}"/>
    <dgm:cxn modelId="{3F7FDBDF-B3AC-4AC7-AFAF-3962D4B1230F}" type="presOf" srcId="{12331081-54DD-41A5-BEBE-021D026F663F}" destId="{E47D1FC4-5BA9-4311-9890-4CA37F9C19D1}" srcOrd="0" destOrd="0" presId="urn:microsoft.com/office/officeart/2005/8/layout/vList2"/>
    <dgm:cxn modelId="{0EE8ACEA-095D-41BF-9B8D-E3A782CE7103}" type="presParOf" srcId="{6266063E-29D5-492E-AD04-A7B52B88DB2F}" destId="{E47D1FC4-5BA9-4311-9890-4CA37F9C19D1}" srcOrd="0" destOrd="0" presId="urn:microsoft.com/office/officeart/2005/8/layout/vList2"/>
    <dgm:cxn modelId="{EA554BAF-FB32-4A13-8579-7F0DC1EAAEB6}" type="presParOf" srcId="{6266063E-29D5-492E-AD04-A7B52B88DB2F}" destId="{5CE214DB-3EEC-47FC-B018-74C41F5F8A33}" srcOrd="1" destOrd="0" presId="urn:microsoft.com/office/officeart/2005/8/layout/vList2"/>
    <dgm:cxn modelId="{5AD5E57C-4200-426E-8D7A-C05E632E7F50}" type="presParOf" srcId="{6266063E-29D5-492E-AD04-A7B52B88DB2F}" destId="{7A6B0772-25F0-46FA-A0B0-B616EA9ACB1E}" srcOrd="2" destOrd="0" presId="urn:microsoft.com/office/officeart/2005/8/layout/vList2"/>
    <dgm:cxn modelId="{792ABE41-5FB9-472B-B169-879E5EC20CCF}" type="presParOf" srcId="{6266063E-29D5-492E-AD04-A7B52B88DB2F}" destId="{92C4F798-D01F-4DB0-9A6D-BA5664320FCE}" srcOrd="3" destOrd="0" presId="urn:microsoft.com/office/officeart/2005/8/layout/vList2"/>
    <dgm:cxn modelId="{8501A773-0D60-4F35-91FB-79C749BE5BD9}" type="presParOf" srcId="{6266063E-29D5-492E-AD04-A7B52B88DB2F}" destId="{5F1C0685-A41B-41FA-91D2-BFA1EBE76950}" srcOrd="4" destOrd="0" presId="urn:microsoft.com/office/officeart/2005/8/layout/vList2"/>
    <dgm:cxn modelId="{3CC51BD9-6774-45A9-9E17-121B39337EE5}" type="presParOf" srcId="{6266063E-29D5-492E-AD04-A7B52B88DB2F}" destId="{42B45E4B-AA5A-4CF0-A609-4F269D20D3BD}" srcOrd="5" destOrd="0" presId="urn:microsoft.com/office/officeart/2005/8/layout/vList2"/>
    <dgm:cxn modelId="{45C18A86-DC3B-4FE0-A15C-557D79D736C7}" type="presParOf" srcId="{6266063E-29D5-492E-AD04-A7B52B88DB2F}" destId="{E6C4C026-B5E0-4D8A-99D7-64BD80AD165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2BF2D37-984C-43B2-85AD-A08189AA893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E28DA6-FE28-4D1C-B983-1D2E6BA4F955}">
      <dgm:prSet/>
      <dgm:spPr/>
      <dgm:t>
        <a:bodyPr/>
        <a:lstStyle/>
        <a:p>
          <a:pPr rtl="0"/>
          <a:r>
            <a:rPr lang="en-US"/>
            <a:t>DHCS will provide a monthly CFA report to the county</a:t>
          </a:r>
        </a:p>
      </dgm:t>
    </dgm:pt>
    <dgm:pt modelId="{0A131571-EEF9-4245-A500-79622EBA2A08}" type="parTrans" cxnId="{ECA3E71B-1FC7-4FD7-BC0D-156FE215A785}">
      <dgm:prSet/>
      <dgm:spPr/>
      <dgm:t>
        <a:bodyPr/>
        <a:lstStyle/>
        <a:p>
          <a:endParaRPr lang="en-US"/>
        </a:p>
      </dgm:t>
    </dgm:pt>
    <dgm:pt modelId="{7746334E-726E-412B-8CAB-91D348CE9867}" type="sibTrans" cxnId="{ECA3E71B-1FC7-4FD7-BC0D-156FE215A785}">
      <dgm:prSet/>
      <dgm:spPr/>
      <dgm:t>
        <a:bodyPr/>
        <a:lstStyle/>
        <a:p>
          <a:endParaRPr lang="en-US"/>
        </a:p>
      </dgm:t>
    </dgm:pt>
    <dgm:pt modelId="{097F38C9-3C54-4851-9F58-2986E91F1973}">
      <dgm:prSet/>
      <dgm:spPr/>
      <dgm:t>
        <a:bodyPr/>
        <a:lstStyle/>
        <a:p>
          <a:pPr rtl="0"/>
          <a:r>
            <a:rPr lang="en-US"/>
            <a:t>Beginning balance</a:t>
          </a:r>
        </a:p>
      </dgm:t>
    </dgm:pt>
    <dgm:pt modelId="{60C2386D-B9F5-47C6-B763-64EF63A7E0D1}" type="parTrans" cxnId="{FD44FDB2-298E-47DA-849F-8CA9B7B42C3E}">
      <dgm:prSet/>
      <dgm:spPr/>
      <dgm:t>
        <a:bodyPr/>
        <a:lstStyle/>
        <a:p>
          <a:endParaRPr lang="en-US"/>
        </a:p>
      </dgm:t>
    </dgm:pt>
    <dgm:pt modelId="{44DDF40F-EB9C-4881-9C04-FDDEDAD7316E}" type="sibTrans" cxnId="{FD44FDB2-298E-47DA-849F-8CA9B7B42C3E}">
      <dgm:prSet/>
      <dgm:spPr/>
      <dgm:t>
        <a:bodyPr/>
        <a:lstStyle/>
        <a:p>
          <a:endParaRPr lang="en-US"/>
        </a:p>
      </dgm:t>
    </dgm:pt>
    <dgm:pt modelId="{6FBFB4D6-38A4-43A0-AEC6-18A1A94B10FC}">
      <dgm:prSet/>
      <dgm:spPr/>
      <dgm:t>
        <a:bodyPr/>
        <a:lstStyle/>
        <a:p>
          <a:pPr rtl="0"/>
          <a:r>
            <a:rPr lang="en-US"/>
            <a:t>Monthly transactions</a:t>
          </a:r>
        </a:p>
      </dgm:t>
    </dgm:pt>
    <dgm:pt modelId="{EB342E7F-8E21-4DE0-BD23-2F9C08021C7A}" type="parTrans" cxnId="{6F554D40-76EC-4CE0-82C0-642F9194C3E7}">
      <dgm:prSet/>
      <dgm:spPr/>
      <dgm:t>
        <a:bodyPr/>
        <a:lstStyle/>
        <a:p>
          <a:endParaRPr lang="en-US"/>
        </a:p>
      </dgm:t>
    </dgm:pt>
    <dgm:pt modelId="{376B3751-3277-460E-B23D-26964FC3EF64}" type="sibTrans" cxnId="{6F554D40-76EC-4CE0-82C0-642F9194C3E7}">
      <dgm:prSet/>
      <dgm:spPr/>
      <dgm:t>
        <a:bodyPr/>
        <a:lstStyle/>
        <a:p>
          <a:endParaRPr lang="en-US"/>
        </a:p>
      </dgm:t>
    </dgm:pt>
    <dgm:pt modelId="{C1439136-6C29-43AC-88B7-9C2398B175F7}">
      <dgm:prSet/>
      <dgm:spPr/>
      <dgm:t>
        <a:bodyPr/>
        <a:lstStyle/>
        <a:p>
          <a:pPr rtl="0"/>
          <a:r>
            <a:rPr lang="en-US"/>
            <a:t>Ending balance</a:t>
          </a:r>
        </a:p>
      </dgm:t>
    </dgm:pt>
    <dgm:pt modelId="{60E072B7-0BA9-4C9D-B15D-D5635ED02DC2}" type="parTrans" cxnId="{DEEB8B03-44B1-4B7E-84AA-5E77FCA50A7C}">
      <dgm:prSet/>
      <dgm:spPr/>
      <dgm:t>
        <a:bodyPr/>
        <a:lstStyle/>
        <a:p>
          <a:endParaRPr lang="en-US"/>
        </a:p>
      </dgm:t>
    </dgm:pt>
    <dgm:pt modelId="{17592852-6939-42B3-B845-25DC2B63B54D}" type="sibTrans" cxnId="{DEEB8B03-44B1-4B7E-84AA-5E77FCA50A7C}">
      <dgm:prSet/>
      <dgm:spPr/>
      <dgm:t>
        <a:bodyPr/>
        <a:lstStyle/>
        <a:p>
          <a:endParaRPr lang="en-US"/>
        </a:p>
      </dgm:t>
    </dgm:pt>
    <dgm:pt modelId="{65643AF7-1B0B-403F-87C4-2D645C4ACECE}">
      <dgm:prSet/>
      <dgm:spPr/>
      <dgm:t>
        <a:bodyPr/>
        <a:lstStyle/>
        <a:p>
          <a:pPr rtl="0"/>
          <a:r>
            <a:rPr lang="en-US"/>
            <a:t>Recommended IGT amount necessary to maintain appropriate CFA balance</a:t>
          </a:r>
        </a:p>
      </dgm:t>
    </dgm:pt>
    <dgm:pt modelId="{75621E9F-90FF-4507-A5B3-37C8E37D261F}" type="parTrans" cxnId="{BF307B43-EA1A-44D4-B125-F7027079F9C2}">
      <dgm:prSet/>
      <dgm:spPr/>
      <dgm:t>
        <a:bodyPr/>
        <a:lstStyle/>
        <a:p>
          <a:endParaRPr lang="en-US"/>
        </a:p>
      </dgm:t>
    </dgm:pt>
    <dgm:pt modelId="{2C32BFF3-C281-4587-863E-90437893AA65}" type="sibTrans" cxnId="{BF307B43-EA1A-44D4-B125-F7027079F9C2}">
      <dgm:prSet/>
      <dgm:spPr/>
      <dgm:t>
        <a:bodyPr/>
        <a:lstStyle/>
        <a:p>
          <a:endParaRPr lang="en-US"/>
        </a:p>
      </dgm:t>
    </dgm:pt>
    <dgm:pt modelId="{2376D0A7-4C55-4E64-839C-EA9492A0A1A3}">
      <dgm:prSet/>
      <dgm:spPr/>
      <dgm:t>
        <a:bodyPr/>
        <a:lstStyle/>
        <a:p>
          <a:pPr rtl="0"/>
          <a:r>
            <a:rPr lang="en-US"/>
            <a:t>DHCS has proposed a withhold or wire transfer process</a:t>
          </a:r>
        </a:p>
      </dgm:t>
    </dgm:pt>
    <dgm:pt modelId="{A800F2BA-4B0F-4346-9158-E79E094D6CA0}" type="parTrans" cxnId="{967010DC-05C7-4A57-8A22-F5F1AF1BA173}">
      <dgm:prSet/>
      <dgm:spPr/>
      <dgm:t>
        <a:bodyPr/>
        <a:lstStyle/>
        <a:p>
          <a:endParaRPr lang="en-US"/>
        </a:p>
      </dgm:t>
    </dgm:pt>
    <dgm:pt modelId="{F64717C7-B2B4-41DD-8D58-E67A1B0143BC}" type="sibTrans" cxnId="{967010DC-05C7-4A57-8A22-F5F1AF1BA173}">
      <dgm:prSet/>
      <dgm:spPr/>
      <dgm:t>
        <a:bodyPr/>
        <a:lstStyle/>
        <a:p>
          <a:endParaRPr lang="en-US"/>
        </a:p>
      </dgm:t>
    </dgm:pt>
    <dgm:pt modelId="{2574871A-F514-44D8-B2F8-4F84B678DCE0}">
      <dgm:prSet/>
      <dgm:spPr/>
      <dgm:t>
        <a:bodyPr/>
        <a:lstStyle/>
        <a:p>
          <a:pPr rtl="0"/>
          <a:r>
            <a:rPr lang="en-US"/>
            <a:t>DHCS will hold claims if insufficient funding is in the CFA</a:t>
          </a:r>
        </a:p>
      </dgm:t>
    </dgm:pt>
    <dgm:pt modelId="{30F1740E-7C71-401A-8076-80EA54C376D2}" type="parTrans" cxnId="{9A71A2F3-C824-43C9-8C96-A75F49D750C2}">
      <dgm:prSet/>
      <dgm:spPr/>
      <dgm:t>
        <a:bodyPr/>
        <a:lstStyle/>
        <a:p>
          <a:endParaRPr lang="en-US"/>
        </a:p>
      </dgm:t>
    </dgm:pt>
    <dgm:pt modelId="{1B6C58C2-F456-4951-83F5-2A94979F044F}" type="sibTrans" cxnId="{9A71A2F3-C824-43C9-8C96-A75F49D750C2}">
      <dgm:prSet/>
      <dgm:spPr/>
      <dgm:t>
        <a:bodyPr/>
        <a:lstStyle/>
        <a:p>
          <a:endParaRPr lang="en-US"/>
        </a:p>
      </dgm:t>
    </dgm:pt>
    <dgm:pt modelId="{CD2A0805-41FF-4A1E-BC39-5F0805995252}">
      <dgm:prSet/>
      <dgm:spPr/>
      <dgm:t>
        <a:bodyPr/>
        <a:lstStyle/>
        <a:p>
          <a:pPr rtl="0"/>
          <a:r>
            <a:rPr lang="en-US"/>
            <a:t>This incentivizes the county to supply funds promptly</a:t>
          </a:r>
        </a:p>
      </dgm:t>
    </dgm:pt>
    <dgm:pt modelId="{5548ED55-C7C4-4F86-9CDE-401C88C0FFFC}" type="parTrans" cxnId="{761885B9-4FA0-4AD5-A359-61A19CCE8B73}">
      <dgm:prSet/>
      <dgm:spPr/>
      <dgm:t>
        <a:bodyPr/>
        <a:lstStyle/>
        <a:p>
          <a:endParaRPr lang="en-US"/>
        </a:p>
      </dgm:t>
    </dgm:pt>
    <dgm:pt modelId="{6BE1B2CB-C516-415D-9F8C-33F783371738}" type="sibTrans" cxnId="{761885B9-4FA0-4AD5-A359-61A19CCE8B73}">
      <dgm:prSet/>
      <dgm:spPr/>
      <dgm:t>
        <a:bodyPr/>
        <a:lstStyle/>
        <a:p>
          <a:endParaRPr lang="en-US"/>
        </a:p>
      </dgm:t>
    </dgm:pt>
    <dgm:pt modelId="{41691D05-C5C5-4443-910D-3BB28A65D18D}" type="pres">
      <dgm:prSet presAssocID="{02BF2D37-984C-43B2-85AD-A08189AA8930}" presName="Name0" presStyleCnt="0">
        <dgm:presLayoutVars>
          <dgm:dir/>
          <dgm:animLvl val="lvl"/>
          <dgm:resizeHandles val="exact"/>
        </dgm:presLayoutVars>
      </dgm:prSet>
      <dgm:spPr/>
    </dgm:pt>
    <dgm:pt modelId="{2029AD9D-DBAE-4BCB-86C1-5C2D29809D01}" type="pres">
      <dgm:prSet presAssocID="{7FE28DA6-FE28-4D1C-B983-1D2E6BA4F955}" presName="linNode" presStyleCnt="0"/>
      <dgm:spPr/>
    </dgm:pt>
    <dgm:pt modelId="{11ABDC25-08AE-413E-8D87-9FDBA0823AC3}" type="pres">
      <dgm:prSet presAssocID="{7FE28DA6-FE28-4D1C-B983-1D2E6BA4F955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5C4F1789-1DD2-4C07-A32A-A47349AB0A14}" type="pres">
      <dgm:prSet presAssocID="{7FE28DA6-FE28-4D1C-B983-1D2E6BA4F955}" presName="descendantText" presStyleLbl="alignAccFollowNode1" presStyleIdx="0" presStyleCnt="2">
        <dgm:presLayoutVars>
          <dgm:bulletEnabled val="1"/>
        </dgm:presLayoutVars>
      </dgm:prSet>
      <dgm:spPr/>
    </dgm:pt>
    <dgm:pt modelId="{01136BBF-BB71-4F4C-84D1-4D9DF644F91D}" type="pres">
      <dgm:prSet presAssocID="{7746334E-726E-412B-8CAB-91D348CE9867}" presName="sp" presStyleCnt="0"/>
      <dgm:spPr/>
    </dgm:pt>
    <dgm:pt modelId="{29284FAD-E299-40F8-B275-DC1D2E4DB7AD}" type="pres">
      <dgm:prSet presAssocID="{2376D0A7-4C55-4E64-839C-EA9492A0A1A3}" presName="linNode" presStyleCnt="0"/>
      <dgm:spPr/>
    </dgm:pt>
    <dgm:pt modelId="{D021EB62-B7E1-4FB9-9C48-B418F38A3C6B}" type="pres">
      <dgm:prSet presAssocID="{2376D0A7-4C55-4E64-839C-EA9492A0A1A3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3FB4EAB4-4A2B-466D-9411-30FF04879FF3}" type="pres">
      <dgm:prSet presAssocID="{2376D0A7-4C55-4E64-839C-EA9492A0A1A3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DEEB8B03-44B1-4B7E-84AA-5E77FCA50A7C}" srcId="{7FE28DA6-FE28-4D1C-B983-1D2E6BA4F955}" destId="{C1439136-6C29-43AC-88B7-9C2398B175F7}" srcOrd="2" destOrd="0" parTransId="{60E072B7-0BA9-4C9D-B15D-D5635ED02DC2}" sibTransId="{17592852-6939-42B3-B845-25DC2B63B54D}"/>
    <dgm:cxn modelId="{ECA3E71B-1FC7-4FD7-BC0D-156FE215A785}" srcId="{02BF2D37-984C-43B2-85AD-A08189AA8930}" destId="{7FE28DA6-FE28-4D1C-B983-1D2E6BA4F955}" srcOrd="0" destOrd="0" parTransId="{0A131571-EEF9-4245-A500-79622EBA2A08}" sibTransId="{7746334E-726E-412B-8CAB-91D348CE9867}"/>
    <dgm:cxn modelId="{D64F952B-1B81-459F-A091-801DAD1046AA}" type="presOf" srcId="{CD2A0805-41FF-4A1E-BC39-5F0805995252}" destId="{3FB4EAB4-4A2B-466D-9411-30FF04879FF3}" srcOrd="0" destOrd="1" presId="urn:microsoft.com/office/officeart/2005/8/layout/vList5"/>
    <dgm:cxn modelId="{8CFD6B31-2121-4E6D-B07D-E96AC965C66F}" type="presOf" srcId="{02BF2D37-984C-43B2-85AD-A08189AA8930}" destId="{41691D05-C5C5-4443-910D-3BB28A65D18D}" srcOrd="0" destOrd="0" presId="urn:microsoft.com/office/officeart/2005/8/layout/vList5"/>
    <dgm:cxn modelId="{B992E63C-CAFB-41A1-B035-1134206A30A4}" type="presOf" srcId="{2376D0A7-4C55-4E64-839C-EA9492A0A1A3}" destId="{D021EB62-B7E1-4FB9-9C48-B418F38A3C6B}" srcOrd="0" destOrd="0" presId="urn:microsoft.com/office/officeart/2005/8/layout/vList5"/>
    <dgm:cxn modelId="{6F554D40-76EC-4CE0-82C0-642F9194C3E7}" srcId="{7FE28DA6-FE28-4D1C-B983-1D2E6BA4F955}" destId="{6FBFB4D6-38A4-43A0-AEC6-18A1A94B10FC}" srcOrd="1" destOrd="0" parTransId="{EB342E7F-8E21-4DE0-BD23-2F9C08021C7A}" sibTransId="{376B3751-3277-460E-B23D-26964FC3EF64}"/>
    <dgm:cxn modelId="{BF307B43-EA1A-44D4-B125-F7027079F9C2}" srcId="{7FE28DA6-FE28-4D1C-B983-1D2E6BA4F955}" destId="{65643AF7-1B0B-403F-87C4-2D645C4ACECE}" srcOrd="3" destOrd="0" parTransId="{75621E9F-90FF-4507-A5B3-37C8E37D261F}" sibTransId="{2C32BFF3-C281-4587-863E-90437893AA65}"/>
    <dgm:cxn modelId="{2AF49076-6B07-4841-B764-F5D5284B1CCE}" type="presOf" srcId="{2574871A-F514-44D8-B2F8-4F84B678DCE0}" destId="{3FB4EAB4-4A2B-466D-9411-30FF04879FF3}" srcOrd="0" destOrd="0" presId="urn:microsoft.com/office/officeart/2005/8/layout/vList5"/>
    <dgm:cxn modelId="{00CEEB76-B444-4E04-98E9-6CDBFE689603}" type="presOf" srcId="{097F38C9-3C54-4851-9F58-2986E91F1973}" destId="{5C4F1789-1DD2-4C07-A32A-A47349AB0A14}" srcOrd="0" destOrd="0" presId="urn:microsoft.com/office/officeart/2005/8/layout/vList5"/>
    <dgm:cxn modelId="{988F5B91-470B-4A21-9A6B-723F96569622}" type="presOf" srcId="{65643AF7-1B0B-403F-87C4-2D645C4ACECE}" destId="{5C4F1789-1DD2-4C07-A32A-A47349AB0A14}" srcOrd="0" destOrd="3" presId="urn:microsoft.com/office/officeart/2005/8/layout/vList5"/>
    <dgm:cxn modelId="{FD44FDB2-298E-47DA-849F-8CA9B7B42C3E}" srcId="{7FE28DA6-FE28-4D1C-B983-1D2E6BA4F955}" destId="{097F38C9-3C54-4851-9F58-2986E91F1973}" srcOrd="0" destOrd="0" parTransId="{60C2386D-B9F5-47C6-B763-64EF63A7E0D1}" sibTransId="{44DDF40F-EB9C-4881-9C04-FDDEDAD7316E}"/>
    <dgm:cxn modelId="{A85D07B5-03EF-4D8C-928D-C58A7B2C75EC}" type="presOf" srcId="{6FBFB4D6-38A4-43A0-AEC6-18A1A94B10FC}" destId="{5C4F1789-1DD2-4C07-A32A-A47349AB0A14}" srcOrd="0" destOrd="1" presId="urn:microsoft.com/office/officeart/2005/8/layout/vList5"/>
    <dgm:cxn modelId="{0C7FE7B7-B3EF-44AC-841C-0A43B94CE353}" type="presOf" srcId="{7FE28DA6-FE28-4D1C-B983-1D2E6BA4F955}" destId="{11ABDC25-08AE-413E-8D87-9FDBA0823AC3}" srcOrd="0" destOrd="0" presId="urn:microsoft.com/office/officeart/2005/8/layout/vList5"/>
    <dgm:cxn modelId="{761885B9-4FA0-4AD5-A359-61A19CCE8B73}" srcId="{2376D0A7-4C55-4E64-839C-EA9492A0A1A3}" destId="{CD2A0805-41FF-4A1E-BC39-5F0805995252}" srcOrd="1" destOrd="0" parTransId="{5548ED55-C7C4-4F86-9CDE-401C88C0FFFC}" sibTransId="{6BE1B2CB-C516-415D-9F8C-33F783371738}"/>
    <dgm:cxn modelId="{B769C1C3-73CE-41D1-A42A-8190A021B703}" type="presOf" srcId="{C1439136-6C29-43AC-88B7-9C2398B175F7}" destId="{5C4F1789-1DD2-4C07-A32A-A47349AB0A14}" srcOrd="0" destOrd="2" presId="urn:microsoft.com/office/officeart/2005/8/layout/vList5"/>
    <dgm:cxn modelId="{967010DC-05C7-4A57-8A22-F5F1AF1BA173}" srcId="{02BF2D37-984C-43B2-85AD-A08189AA8930}" destId="{2376D0A7-4C55-4E64-839C-EA9492A0A1A3}" srcOrd="1" destOrd="0" parTransId="{A800F2BA-4B0F-4346-9158-E79E094D6CA0}" sibTransId="{F64717C7-B2B4-41DD-8D58-E67A1B0143BC}"/>
    <dgm:cxn modelId="{9A71A2F3-C824-43C9-8C96-A75F49D750C2}" srcId="{2376D0A7-4C55-4E64-839C-EA9492A0A1A3}" destId="{2574871A-F514-44D8-B2F8-4F84B678DCE0}" srcOrd="0" destOrd="0" parTransId="{30F1740E-7C71-401A-8076-80EA54C376D2}" sibTransId="{1B6C58C2-F456-4951-83F5-2A94979F044F}"/>
    <dgm:cxn modelId="{F4154072-16E9-40DE-B20D-AD4A90839B30}" type="presParOf" srcId="{41691D05-C5C5-4443-910D-3BB28A65D18D}" destId="{2029AD9D-DBAE-4BCB-86C1-5C2D29809D01}" srcOrd="0" destOrd="0" presId="urn:microsoft.com/office/officeart/2005/8/layout/vList5"/>
    <dgm:cxn modelId="{ECE565B9-96A4-4FF4-B4BF-3E3289A605AE}" type="presParOf" srcId="{2029AD9D-DBAE-4BCB-86C1-5C2D29809D01}" destId="{11ABDC25-08AE-413E-8D87-9FDBA0823AC3}" srcOrd="0" destOrd="0" presId="urn:microsoft.com/office/officeart/2005/8/layout/vList5"/>
    <dgm:cxn modelId="{2F4B02B6-37FE-47B9-B53D-4D58E51BA2AA}" type="presParOf" srcId="{2029AD9D-DBAE-4BCB-86C1-5C2D29809D01}" destId="{5C4F1789-1DD2-4C07-A32A-A47349AB0A14}" srcOrd="1" destOrd="0" presId="urn:microsoft.com/office/officeart/2005/8/layout/vList5"/>
    <dgm:cxn modelId="{738F049A-A97B-43EA-997A-E7A3169983E5}" type="presParOf" srcId="{41691D05-C5C5-4443-910D-3BB28A65D18D}" destId="{01136BBF-BB71-4F4C-84D1-4D9DF644F91D}" srcOrd="1" destOrd="0" presId="urn:microsoft.com/office/officeart/2005/8/layout/vList5"/>
    <dgm:cxn modelId="{4981D23C-438A-42EB-9611-0638416AD971}" type="presParOf" srcId="{41691D05-C5C5-4443-910D-3BB28A65D18D}" destId="{29284FAD-E299-40F8-B275-DC1D2E4DB7AD}" srcOrd="2" destOrd="0" presId="urn:microsoft.com/office/officeart/2005/8/layout/vList5"/>
    <dgm:cxn modelId="{7C07B381-B5D5-40A2-A6CF-26B00BE43CBA}" type="presParOf" srcId="{29284FAD-E299-40F8-B275-DC1D2E4DB7AD}" destId="{D021EB62-B7E1-4FB9-9C48-B418F38A3C6B}" srcOrd="0" destOrd="0" presId="urn:microsoft.com/office/officeart/2005/8/layout/vList5"/>
    <dgm:cxn modelId="{8C3F055F-5819-44DB-9CBD-D654A4DED90A}" type="presParOf" srcId="{29284FAD-E299-40F8-B275-DC1D2E4DB7AD}" destId="{3FB4EAB4-4A2B-466D-9411-30FF04879FF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FD268F4-F92D-4EB7-B9E1-9270CF7C773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F8EAFA8-2331-4628-83FE-798DF8F1A86F}">
      <dgm:prSet/>
      <dgm:spPr/>
      <dgm:t>
        <a:bodyPr/>
        <a:lstStyle/>
        <a:p>
          <a:pPr rtl="0"/>
          <a:r>
            <a:rPr lang="en-US"/>
            <a:t>Register for the November 3</a:t>
          </a:r>
          <a:r>
            <a:rPr lang="en-US" baseline="30000"/>
            <a:t>rd</a:t>
          </a:r>
          <a:r>
            <a:rPr lang="en-US"/>
            <a:t> IGT webinar</a:t>
          </a:r>
        </a:p>
      </dgm:t>
    </dgm:pt>
    <dgm:pt modelId="{DCC7214E-314D-4685-BCF2-00A4DE0A1628}" type="parTrans" cxnId="{DB6EC87C-807F-4B1B-8F7A-63CADF9BDB78}">
      <dgm:prSet/>
      <dgm:spPr/>
      <dgm:t>
        <a:bodyPr/>
        <a:lstStyle/>
        <a:p>
          <a:endParaRPr lang="en-US"/>
        </a:p>
      </dgm:t>
    </dgm:pt>
    <dgm:pt modelId="{9084331A-05F1-43A5-9E28-2C33C75A2030}" type="sibTrans" cxnId="{DB6EC87C-807F-4B1B-8F7A-63CADF9BDB78}">
      <dgm:prSet/>
      <dgm:spPr/>
      <dgm:t>
        <a:bodyPr/>
        <a:lstStyle/>
        <a:p>
          <a:endParaRPr lang="en-US"/>
        </a:p>
      </dgm:t>
    </dgm:pt>
    <dgm:pt modelId="{A3427A73-8010-43D6-AF62-CDF601141E68}">
      <dgm:prSet/>
      <dgm:spPr/>
      <dgm:t>
        <a:bodyPr/>
        <a:lstStyle/>
        <a:p>
          <a:pPr rtl="0"/>
          <a:r>
            <a:rPr lang="en-US"/>
            <a:t>Relationship between CFAs and IGTs</a:t>
          </a:r>
        </a:p>
      </dgm:t>
    </dgm:pt>
    <dgm:pt modelId="{6AA7123C-A0EB-485B-BA83-EA932D5B2F06}" type="parTrans" cxnId="{D3586622-EF9E-40D3-8FCA-2C101586696B}">
      <dgm:prSet/>
      <dgm:spPr/>
      <dgm:t>
        <a:bodyPr/>
        <a:lstStyle/>
        <a:p>
          <a:endParaRPr lang="en-US"/>
        </a:p>
      </dgm:t>
    </dgm:pt>
    <dgm:pt modelId="{2D303420-6159-4974-B012-54A18009C49A}" type="sibTrans" cxnId="{D3586622-EF9E-40D3-8FCA-2C101586696B}">
      <dgm:prSet/>
      <dgm:spPr/>
      <dgm:t>
        <a:bodyPr/>
        <a:lstStyle/>
        <a:p>
          <a:endParaRPr lang="en-US"/>
        </a:p>
      </dgm:t>
    </dgm:pt>
    <dgm:pt modelId="{9B8FE339-9072-4610-A94D-5CCD6BD50C43}">
      <dgm:prSet/>
      <dgm:spPr/>
      <dgm:t>
        <a:bodyPr/>
        <a:lstStyle/>
        <a:p>
          <a:pPr rtl="0"/>
          <a:r>
            <a:rPr lang="en-US"/>
            <a:t>Determining optimal funding sources to use as IGTs</a:t>
          </a:r>
        </a:p>
      </dgm:t>
    </dgm:pt>
    <dgm:pt modelId="{CDD19EED-7EFD-4906-A5C5-E07810B19B73}" type="parTrans" cxnId="{7571BB67-73FF-4F77-8C77-DBB067CBCF38}">
      <dgm:prSet/>
      <dgm:spPr/>
      <dgm:t>
        <a:bodyPr/>
        <a:lstStyle/>
        <a:p>
          <a:endParaRPr lang="en-US"/>
        </a:p>
      </dgm:t>
    </dgm:pt>
    <dgm:pt modelId="{754AB744-98D0-42A8-9243-D868901E967C}" type="sibTrans" cxnId="{7571BB67-73FF-4F77-8C77-DBB067CBCF38}">
      <dgm:prSet/>
      <dgm:spPr/>
      <dgm:t>
        <a:bodyPr/>
        <a:lstStyle/>
        <a:p>
          <a:endParaRPr lang="en-US"/>
        </a:p>
      </dgm:t>
    </dgm:pt>
    <dgm:pt modelId="{6AF727AD-0A3B-4CB8-AC14-92675487DDA4}">
      <dgm:prSet/>
      <dgm:spPr/>
      <dgm:t>
        <a:bodyPr/>
        <a:lstStyle/>
        <a:p>
          <a:pPr rtl="0"/>
          <a:r>
            <a:rPr lang="en-US"/>
            <a:t>Withholds and wire transfers</a:t>
          </a:r>
        </a:p>
      </dgm:t>
    </dgm:pt>
    <dgm:pt modelId="{A0EAD8F9-34EA-4459-BD6B-F9670C322234}" type="parTrans" cxnId="{92B69C5D-A791-4311-9D53-AF134696E339}">
      <dgm:prSet/>
      <dgm:spPr/>
      <dgm:t>
        <a:bodyPr/>
        <a:lstStyle/>
        <a:p>
          <a:endParaRPr lang="en-US"/>
        </a:p>
      </dgm:t>
    </dgm:pt>
    <dgm:pt modelId="{93FD9777-487D-4416-B739-C4C1A931BAE7}" type="sibTrans" cxnId="{92B69C5D-A791-4311-9D53-AF134696E339}">
      <dgm:prSet/>
      <dgm:spPr/>
      <dgm:t>
        <a:bodyPr/>
        <a:lstStyle/>
        <a:p>
          <a:endParaRPr lang="en-US"/>
        </a:p>
      </dgm:t>
    </dgm:pt>
    <dgm:pt modelId="{332E3FA1-3BA4-4A74-A722-C98FD96FE202}">
      <dgm:prSet/>
      <dgm:spPr/>
      <dgm:t>
        <a:bodyPr/>
        <a:lstStyle/>
        <a:p>
          <a:pPr rtl="0"/>
          <a:r>
            <a:rPr lang="en-US"/>
            <a:t>IGT and CFA reconciliation considerations</a:t>
          </a:r>
        </a:p>
      </dgm:t>
    </dgm:pt>
    <dgm:pt modelId="{CFA698D8-1F30-4189-927B-C4C8D2E289D1}" type="parTrans" cxnId="{C063C5C5-6069-4C94-82D1-F560777AE506}">
      <dgm:prSet/>
      <dgm:spPr/>
      <dgm:t>
        <a:bodyPr/>
        <a:lstStyle/>
        <a:p>
          <a:endParaRPr lang="en-US"/>
        </a:p>
      </dgm:t>
    </dgm:pt>
    <dgm:pt modelId="{5621E518-C209-4703-8A21-92BE9B58E32C}" type="sibTrans" cxnId="{C063C5C5-6069-4C94-82D1-F560777AE506}">
      <dgm:prSet/>
      <dgm:spPr/>
      <dgm:t>
        <a:bodyPr/>
        <a:lstStyle/>
        <a:p>
          <a:endParaRPr lang="en-US"/>
        </a:p>
      </dgm:t>
    </dgm:pt>
    <dgm:pt modelId="{9283C520-87B3-46F4-B450-7B5A4D4AAB7A}">
      <dgm:prSet/>
      <dgm:spPr/>
      <dgm:t>
        <a:bodyPr/>
        <a:lstStyle/>
        <a:p>
          <a:pPr rtl="0"/>
          <a:r>
            <a:rPr lang="en-US"/>
            <a:t>IGT and CFA dispute resolution process</a:t>
          </a:r>
        </a:p>
      </dgm:t>
    </dgm:pt>
    <dgm:pt modelId="{C9BA100A-3F74-4CEC-B8F4-42DB93E878E3}" type="parTrans" cxnId="{82B9D1A0-9C65-41F9-931B-7D49AC513DEB}">
      <dgm:prSet/>
      <dgm:spPr/>
      <dgm:t>
        <a:bodyPr/>
        <a:lstStyle/>
        <a:p>
          <a:endParaRPr lang="en-US"/>
        </a:p>
      </dgm:t>
    </dgm:pt>
    <dgm:pt modelId="{5A47D718-F513-4B3A-8529-35E5580AD836}" type="sibTrans" cxnId="{82B9D1A0-9C65-41F9-931B-7D49AC513DEB}">
      <dgm:prSet/>
      <dgm:spPr/>
      <dgm:t>
        <a:bodyPr/>
        <a:lstStyle/>
        <a:p>
          <a:endParaRPr lang="en-US"/>
        </a:p>
      </dgm:t>
    </dgm:pt>
    <dgm:pt modelId="{ADFF08ED-AA3A-4D34-B69F-A26110D96CDB}">
      <dgm:prSet/>
      <dgm:spPr/>
      <dgm:t>
        <a:bodyPr/>
        <a:lstStyle/>
        <a:p>
          <a:pPr rtl="0"/>
          <a:r>
            <a:rPr lang="en-US"/>
            <a:t>Education of County Stakeholders on IGTs and CFAs</a:t>
          </a:r>
        </a:p>
      </dgm:t>
    </dgm:pt>
    <dgm:pt modelId="{485E09B8-532A-4E5F-A7A6-9176C605A59C}" type="parTrans" cxnId="{9C7577D4-C0C3-4A8A-B310-17C1C1D44029}">
      <dgm:prSet/>
      <dgm:spPr/>
      <dgm:t>
        <a:bodyPr/>
        <a:lstStyle/>
        <a:p>
          <a:endParaRPr lang="en-US"/>
        </a:p>
      </dgm:t>
    </dgm:pt>
    <dgm:pt modelId="{06EDFDD6-D61D-490E-A920-563E2768B238}" type="sibTrans" cxnId="{9C7577D4-C0C3-4A8A-B310-17C1C1D44029}">
      <dgm:prSet/>
      <dgm:spPr/>
      <dgm:t>
        <a:bodyPr/>
        <a:lstStyle/>
        <a:p>
          <a:endParaRPr lang="en-US"/>
        </a:p>
      </dgm:t>
    </dgm:pt>
    <dgm:pt modelId="{A0E3F6C1-8F19-405A-9119-F52969E2B0A3}" type="pres">
      <dgm:prSet presAssocID="{AFD268F4-F92D-4EB7-B9E1-9270CF7C773B}" presName="Name0" presStyleCnt="0">
        <dgm:presLayoutVars>
          <dgm:dir/>
          <dgm:animLvl val="lvl"/>
          <dgm:resizeHandles val="exact"/>
        </dgm:presLayoutVars>
      </dgm:prSet>
      <dgm:spPr/>
    </dgm:pt>
    <dgm:pt modelId="{BBD1E681-5882-4A96-9D78-20F7626B3CB3}" type="pres">
      <dgm:prSet presAssocID="{BF8EAFA8-2331-4628-83FE-798DF8F1A86F}" presName="composite" presStyleCnt="0"/>
      <dgm:spPr/>
    </dgm:pt>
    <dgm:pt modelId="{D560FA0E-8CAC-437D-BC96-13A0A8536814}" type="pres">
      <dgm:prSet presAssocID="{BF8EAFA8-2331-4628-83FE-798DF8F1A86F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3245A512-F63A-4280-99B6-77B6B9D304A5}" type="pres">
      <dgm:prSet presAssocID="{BF8EAFA8-2331-4628-83FE-798DF8F1A86F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3F16D218-56E0-4CB0-AEEB-ECDE0F98FBD4}" type="presOf" srcId="{9283C520-87B3-46F4-B450-7B5A4D4AAB7A}" destId="{3245A512-F63A-4280-99B6-77B6B9D304A5}" srcOrd="0" destOrd="4" presId="urn:microsoft.com/office/officeart/2005/8/layout/hList1"/>
    <dgm:cxn modelId="{D3586622-EF9E-40D3-8FCA-2C101586696B}" srcId="{BF8EAFA8-2331-4628-83FE-798DF8F1A86F}" destId="{A3427A73-8010-43D6-AF62-CDF601141E68}" srcOrd="0" destOrd="0" parTransId="{6AA7123C-A0EB-485B-BA83-EA932D5B2F06}" sibTransId="{2D303420-6159-4974-B012-54A18009C49A}"/>
    <dgm:cxn modelId="{92B69C5D-A791-4311-9D53-AF134696E339}" srcId="{BF8EAFA8-2331-4628-83FE-798DF8F1A86F}" destId="{6AF727AD-0A3B-4CB8-AC14-92675487DDA4}" srcOrd="2" destOrd="0" parTransId="{A0EAD8F9-34EA-4459-BD6B-F9670C322234}" sibTransId="{93FD9777-487D-4416-B739-C4C1A931BAE7}"/>
    <dgm:cxn modelId="{E2040042-E4B1-4637-80DB-3EF9C1D83207}" type="presOf" srcId="{AFD268F4-F92D-4EB7-B9E1-9270CF7C773B}" destId="{A0E3F6C1-8F19-405A-9119-F52969E2B0A3}" srcOrd="0" destOrd="0" presId="urn:microsoft.com/office/officeart/2005/8/layout/hList1"/>
    <dgm:cxn modelId="{7571BB67-73FF-4F77-8C77-DBB067CBCF38}" srcId="{BF8EAFA8-2331-4628-83FE-798DF8F1A86F}" destId="{9B8FE339-9072-4610-A94D-5CCD6BD50C43}" srcOrd="1" destOrd="0" parTransId="{CDD19EED-7EFD-4906-A5C5-E07810B19B73}" sibTransId="{754AB744-98D0-42A8-9243-D868901E967C}"/>
    <dgm:cxn modelId="{DB6EC87C-807F-4B1B-8F7A-63CADF9BDB78}" srcId="{AFD268F4-F92D-4EB7-B9E1-9270CF7C773B}" destId="{BF8EAFA8-2331-4628-83FE-798DF8F1A86F}" srcOrd="0" destOrd="0" parTransId="{DCC7214E-314D-4685-BCF2-00A4DE0A1628}" sibTransId="{9084331A-05F1-43A5-9E28-2C33C75A2030}"/>
    <dgm:cxn modelId="{F73DBA8E-A21A-4700-961A-CD52080671BE}" type="presOf" srcId="{6AF727AD-0A3B-4CB8-AC14-92675487DDA4}" destId="{3245A512-F63A-4280-99B6-77B6B9D304A5}" srcOrd="0" destOrd="2" presId="urn:microsoft.com/office/officeart/2005/8/layout/hList1"/>
    <dgm:cxn modelId="{82B9D1A0-9C65-41F9-931B-7D49AC513DEB}" srcId="{BF8EAFA8-2331-4628-83FE-798DF8F1A86F}" destId="{9283C520-87B3-46F4-B450-7B5A4D4AAB7A}" srcOrd="4" destOrd="0" parTransId="{C9BA100A-3F74-4CEC-B8F4-42DB93E878E3}" sibTransId="{5A47D718-F513-4B3A-8529-35E5580AD836}"/>
    <dgm:cxn modelId="{C3B8E9B0-5CB8-4B07-90D6-CA9E17B2E6C4}" type="presOf" srcId="{BF8EAFA8-2331-4628-83FE-798DF8F1A86F}" destId="{D560FA0E-8CAC-437D-BC96-13A0A8536814}" srcOrd="0" destOrd="0" presId="urn:microsoft.com/office/officeart/2005/8/layout/hList1"/>
    <dgm:cxn modelId="{6D45A1B2-CD1B-4837-9731-A7EB2F1C77F8}" type="presOf" srcId="{9B8FE339-9072-4610-A94D-5CCD6BD50C43}" destId="{3245A512-F63A-4280-99B6-77B6B9D304A5}" srcOrd="0" destOrd="1" presId="urn:microsoft.com/office/officeart/2005/8/layout/hList1"/>
    <dgm:cxn modelId="{1F16DEB6-8D69-469F-B4FA-27441341B47C}" type="presOf" srcId="{ADFF08ED-AA3A-4D34-B69F-A26110D96CDB}" destId="{3245A512-F63A-4280-99B6-77B6B9D304A5}" srcOrd="0" destOrd="5" presId="urn:microsoft.com/office/officeart/2005/8/layout/hList1"/>
    <dgm:cxn modelId="{C063C5C5-6069-4C94-82D1-F560777AE506}" srcId="{BF8EAFA8-2331-4628-83FE-798DF8F1A86F}" destId="{332E3FA1-3BA4-4A74-A722-C98FD96FE202}" srcOrd="3" destOrd="0" parTransId="{CFA698D8-1F30-4189-927B-C4C8D2E289D1}" sibTransId="{5621E518-C209-4703-8A21-92BE9B58E32C}"/>
    <dgm:cxn modelId="{9C7577D4-C0C3-4A8A-B310-17C1C1D44029}" srcId="{BF8EAFA8-2331-4628-83FE-798DF8F1A86F}" destId="{ADFF08ED-AA3A-4D34-B69F-A26110D96CDB}" srcOrd="5" destOrd="0" parTransId="{485E09B8-532A-4E5F-A7A6-9176C605A59C}" sibTransId="{06EDFDD6-D61D-490E-A920-563E2768B238}"/>
    <dgm:cxn modelId="{9890BBD5-FE73-4B7B-AF51-95661172725D}" type="presOf" srcId="{332E3FA1-3BA4-4A74-A722-C98FD96FE202}" destId="{3245A512-F63A-4280-99B6-77B6B9D304A5}" srcOrd="0" destOrd="3" presId="urn:microsoft.com/office/officeart/2005/8/layout/hList1"/>
    <dgm:cxn modelId="{30729AD7-0E0E-4638-8F60-A1FEC958585B}" type="presOf" srcId="{A3427A73-8010-43D6-AF62-CDF601141E68}" destId="{3245A512-F63A-4280-99B6-77B6B9D304A5}" srcOrd="0" destOrd="0" presId="urn:microsoft.com/office/officeart/2005/8/layout/hList1"/>
    <dgm:cxn modelId="{87C1BC38-336A-43AE-BC7B-8C86B20BBFD1}" type="presParOf" srcId="{A0E3F6C1-8F19-405A-9119-F52969E2B0A3}" destId="{BBD1E681-5882-4A96-9D78-20F7626B3CB3}" srcOrd="0" destOrd="0" presId="urn:microsoft.com/office/officeart/2005/8/layout/hList1"/>
    <dgm:cxn modelId="{F8060158-2490-45B4-A6FC-B7AFEEFF3ABF}" type="presParOf" srcId="{BBD1E681-5882-4A96-9D78-20F7626B3CB3}" destId="{D560FA0E-8CAC-437D-BC96-13A0A8536814}" srcOrd="0" destOrd="0" presId="urn:microsoft.com/office/officeart/2005/8/layout/hList1"/>
    <dgm:cxn modelId="{8B837E41-5EB3-44F4-B4F2-024579884838}" type="presParOf" srcId="{BBD1E681-5882-4A96-9D78-20F7626B3CB3}" destId="{3245A512-F63A-4280-99B6-77B6B9D304A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689287-74AB-4249-9834-1BD9037A9BD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5C554A-8F03-4BDD-AC28-D4CD75B0D5EE}">
      <dgm:prSet/>
      <dgm:spPr/>
      <dgm:t>
        <a:bodyPr/>
        <a:lstStyle/>
        <a:p>
          <a:pPr rtl="0"/>
          <a:r>
            <a:rPr lang="en-US"/>
            <a:t>IGT amount equals the local/county match required for approved Medi-Cal services</a:t>
          </a:r>
        </a:p>
      </dgm:t>
    </dgm:pt>
    <dgm:pt modelId="{18731FAD-3515-446B-9E32-6F4C4AB9717A}" type="parTrans" cxnId="{BF895930-9345-4938-9EE9-461285DBE8F3}">
      <dgm:prSet/>
      <dgm:spPr/>
      <dgm:t>
        <a:bodyPr/>
        <a:lstStyle/>
        <a:p>
          <a:endParaRPr lang="en-US"/>
        </a:p>
      </dgm:t>
    </dgm:pt>
    <dgm:pt modelId="{84A28712-8DA1-4091-8FFA-FCAB76A51114}" type="sibTrans" cxnId="{BF895930-9345-4938-9EE9-461285DBE8F3}">
      <dgm:prSet/>
      <dgm:spPr/>
      <dgm:t>
        <a:bodyPr/>
        <a:lstStyle/>
        <a:p>
          <a:endParaRPr lang="en-US"/>
        </a:p>
      </dgm:t>
    </dgm:pt>
    <dgm:pt modelId="{FE6928B8-16DD-4316-85A9-E83F8CFC2D37}">
      <dgm:prSet/>
      <dgm:spPr/>
      <dgm:t>
        <a:bodyPr/>
        <a:lstStyle/>
        <a:p>
          <a:pPr rtl="0"/>
          <a:r>
            <a:rPr lang="en-US"/>
            <a:t>Medi-Cal service</a:t>
          </a:r>
        </a:p>
      </dgm:t>
    </dgm:pt>
    <dgm:pt modelId="{B6D5412B-5906-47BA-B035-C2556A672117}" type="parTrans" cxnId="{E2846129-08E9-4206-8AE1-2D8B69A4B7A3}">
      <dgm:prSet/>
      <dgm:spPr/>
      <dgm:t>
        <a:bodyPr/>
        <a:lstStyle/>
        <a:p>
          <a:endParaRPr lang="en-US"/>
        </a:p>
      </dgm:t>
    </dgm:pt>
    <dgm:pt modelId="{7545A619-7B7B-45A2-9336-E64930B9FB5C}" type="sibTrans" cxnId="{E2846129-08E9-4206-8AE1-2D8B69A4B7A3}">
      <dgm:prSet/>
      <dgm:spPr/>
      <dgm:t>
        <a:bodyPr/>
        <a:lstStyle/>
        <a:p>
          <a:endParaRPr lang="en-US"/>
        </a:p>
      </dgm:t>
    </dgm:pt>
    <dgm:pt modelId="{505C4AD1-98B0-45B3-AAB7-1299F1D7A311}">
      <dgm:prSet/>
      <dgm:spPr/>
      <dgm:t>
        <a:bodyPr/>
        <a:lstStyle/>
        <a:p>
          <a:pPr rtl="0"/>
          <a:r>
            <a:rPr lang="en-US"/>
            <a:t>Medi-Cal Fee Schedule</a:t>
          </a:r>
        </a:p>
      </dgm:t>
    </dgm:pt>
    <dgm:pt modelId="{F65AB6EB-9559-4049-8527-130386531E9D}" type="parTrans" cxnId="{C385B57F-719D-4709-A4E8-61CC54960C10}">
      <dgm:prSet/>
      <dgm:spPr/>
      <dgm:t>
        <a:bodyPr/>
        <a:lstStyle/>
        <a:p>
          <a:endParaRPr lang="en-US"/>
        </a:p>
      </dgm:t>
    </dgm:pt>
    <dgm:pt modelId="{CD6FA938-5D55-49EB-A278-8EF6976CE991}" type="sibTrans" cxnId="{C385B57F-719D-4709-A4E8-61CC54960C10}">
      <dgm:prSet/>
      <dgm:spPr/>
      <dgm:t>
        <a:bodyPr/>
        <a:lstStyle/>
        <a:p>
          <a:endParaRPr lang="en-US"/>
        </a:p>
      </dgm:t>
    </dgm:pt>
    <dgm:pt modelId="{9DC2C9B6-893B-4BE9-BC21-EF96E1B9CCAE}">
      <dgm:prSet/>
      <dgm:spPr/>
      <dgm:t>
        <a:bodyPr/>
        <a:lstStyle/>
        <a:p>
          <a:pPr rtl="0"/>
          <a:r>
            <a:rPr lang="en-US"/>
            <a:t>Medi-Cal Aid Code</a:t>
          </a:r>
        </a:p>
      </dgm:t>
    </dgm:pt>
    <dgm:pt modelId="{49E007B1-77D5-4661-9DEC-2A9FDA4641BB}" type="parTrans" cxnId="{2915A982-806B-43EB-AC2E-76E2C2634D42}">
      <dgm:prSet/>
      <dgm:spPr/>
      <dgm:t>
        <a:bodyPr/>
        <a:lstStyle/>
        <a:p>
          <a:endParaRPr lang="en-US"/>
        </a:p>
      </dgm:t>
    </dgm:pt>
    <dgm:pt modelId="{09973636-921C-4C0C-A298-06F2CA07F186}" type="sibTrans" cxnId="{2915A982-806B-43EB-AC2E-76E2C2634D42}">
      <dgm:prSet/>
      <dgm:spPr/>
      <dgm:t>
        <a:bodyPr/>
        <a:lstStyle/>
        <a:p>
          <a:endParaRPr lang="en-US"/>
        </a:p>
      </dgm:t>
    </dgm:pt>
    <dgm:pt modelId="{6B15DD8C-A528-496B-B1F2-A8C2CBC0D890}">
      <dgm:prSet/>
      <dgm:spPr/>
      <dgm:t>
        <a:bodyPr/>
        <a:lstStyle/>
        <a:p>
          <a:pPr rtl="0"/>
          <a:r>
            <a:rPr lang="en-US"/>
            <a:t>Federal Medical Assistance Percentages</a:t>
          </a:r>
        </a:p>
      </dgm:t>
    </dgm:pt>
    <dgm:pt modelId="{83B68857-7D72-44DE-ACFE-BB9D9902C55F}" type="parTrans" cxnId="{3FF4BDCF-5263-4E46-8054-C6136DB31449}">
      <dgm:prSet/>
      <dgm:spPr/>
      <dgm:t>
        <a:bodyPr/>
        <a:lstStyle/>
        <a:p>
          <a:endParaRPr lang="en-US"/>
        </a:p>
      </dgm:t>
    </dgm:pt>
    <dgm:pt modelId="{954E6FD4-6D3F-44D7-AF61-B3BF665A4E2E}" type="sibTrans" cxnId="{3FF4BDCF-5263-4E46-8054-C6136DB31449}">
      <dgm:prSet/>
      <dgm:spPr/>
      <dgm:t>
        <a:bodyPr/>
        <a:lstStyle/>
        <a:p>
          <a:endParaRPr lang="en-US"/>
        </a:p>
      </dgm:t>
    </dgm:pt>
    <dgm:pt modelId="{6977EF11-9640-42EA-9CE8-CAA6F8217218}">
      <dgm:prSet/>
      <dgm:spPr/>
      <dgm:t>
        <a:bodyPr/>
        <a:lstStyle/>
        <a:p>
          <a:pPr rtl="0"/>
          <a:r>
            <a:rPr lang="en-US"/>
            <a:t>Any Prop 30/State General Fund amounts</a:t>
          </a:r>
        </a:p>
      </dgm:t>
    </dgm:pt>
    <dgm:pt modelId="{D83C0C67-1FC6-40BC-8591-63F1DC505011}" type="parTrans" cxnId="{8D759B1F-D1C4-41D7-8F7F-E09ECF6E0150}">
      <dgm:prSet/>
      <dgm:spPr/>
      <dgm:t>
        <a:bodyPr/>
        <a:lstStyle/>
        <a:p>
          <a:endParaRPr lang="en-US"/>
        </a:p>
      </dgm:t>
    </dgm:pt>
    <dgm:pt modelId="{D7216525-6CEE-4ECC-AA1B-A756439A0B04}" type="sibTrans" cxnId="{8D759B1F-D1C4-41D7-8F7F-E09ECF6E0150}">
      <dgm:prSet/>
      <dgm:spPr/>
      <dgm:t>
        <a:bodyPr/>
        <a:lstStyle/>
        <a:p>
          <a:endParaRPr lang="en-US"/>
        </a:p>
      </dgm:t>
    </dgm:pt>
    <dgm:pt modelId="{1A66D2EF-B857-4DE2-8686-6E0FE2C081F0}">
      <dgm:prSet/>
      <dgm:spPr/>
      <dgm:t>
        <a:bodyPr/>
        <a:lstStyle/>
        <a:p>
          <a:pPr rtl="0"/>
          <a:r>
            <a:rPr lang="en-US"/>
            <a:t>Behavioral Health Plan Administration and Utilization Review will require IGTs</a:t>
          </a:r>
        </a:p>
      </dgm:t>
    </dgm:pt>
    <dgm:pt modelId="{18110990-3FFA-4EAD-8BD3-82A08E084971}" type="parTrans" cxnId="{4BD35FEE-3F3F-4233-A533-A428F7AA7461}">
      <dgm:prSet/>
      <dgm:spPr/>
      <dgm:t>
        <a:bodyPr/>
        <a:lstStyle/>
        <a:p>
          <a:endParaRPr lang="en-US"/>
        </a:p>
      </dgm:t>
    </dgm:pt>
    <dgm:pt modelId="{92D65B9D-8F98-402B-981B-97ED395EFFBC}" type="sibTrans" cxnId="{4BD35FEE-3F3F-4233-A533-A428F7AA7461}">
      <dgm:prSet/>
      <dgm:spPr/>
      <dgm:t>
        <a:bodyPr/>
        <a:lstStyle/>
        <a:p>
          <a:endParaRPr lang="en-US"/>
        </a:p>
      </dgm:t>
    </dgm:pt>
    <dgm:pt modelId="{B8C0D837-E637-4D4C-8B0E-920F441F56CA}">
      <dgm:prSet/>
      <dgm:spPr/>
      <dgm:t>
        <a:bodyPr/>
        <a:lstStyle/>
        <a:p>
          <a:pPr rtl="0"/>
          <a:r>
            <a:rPr lang="en-US"/>
            <a:t>Proposed 15% of direct service payments for BHP Administration</a:t>
          </a:r>
        </a:p>
      </dgm:t>
    </dgm:pt>
    <dgm:pt modelId="{0BDFAEF5-BC42-4EEA-AB06-1298D6AEE6E8}" type="parTrans" cxnId="{7BEE93B4-4568-4FED-A6B4-A7CCEDEFA0BB}">
      <dgm:prSet/>
      <dgm:spPr/>
      <dgm:t>
        <a:bodyPr/>
        <a:lstStyle/>
        <a:p>
          <a:endParaRPr lang="en-US"/>
        </a:p>
      </dgm:t>
    </dgm:pt>
    <dgm:pt modelId="{760EAE6B-F0D7-4103-B9AD-3E49A07E7403}" type="sibTrans" cxnId="{7BEE93B4-4568-4FED-A6B4-A7CCEDEFA0BB}">
      <dgm:prSet/>
      <dgm:spPr/>
      <dgm:t>
        <a:bodyPr/>
        <a:lstStyle/>
        <a:p>
          <a:endParaRPr lang="en-US"/>
        </a:p>
      </dgm:t>
    </dgm:pt>
    <dgm:pt modelId="{15B03E10-4A90-4D8B-8220-5749E276C50D}">
      <dgm:prSet/>
      <dgm:spPr/>
      <dgm:t>
        <a:bodyPr/>
        <a:lstStyle/>
        <a:p>
          <a:pPr rtl="0"/>
          <a:r>
            <a:rPr lang="en-US"/>
            <a:t>UR based on hours and costs</a:t>
          </a:r>
        </a:p>
      </dgm:t>
    </dgm:pt>
    <dgm:pt modelId="{F689ACEE-6782-44C2-8E5A-D07C41455D22}" type="parTrans" cxnId="{58850572-C3D0-4E2D-8E95-D4CB22943A0A}">
      <dgm:prSet/>
      <dgm:spPr/>
      <dgm:t>
        <a:bodyPr/>
        <a:lstStyle/>
        <a:p>
          <a:endParaRPr lang="en-US"/>
        </a:p>
      </dgm:t>
    </dgm:pt>
    <dgm:pt modelId="{76A1420D-05B8-4FC3-ACC5-860A5980FB52}" type="sibTrans" cxnId="{58850572-C3D0-4E2D-8E95-D4CB22943A0A}">
      <dgm:prSet/>
      <dgm:spPr/>
      <dgm:t>
        <a:bodyPr/>
        <a:lstStyle/>
        <a:p>
          <a:endParaRPr lang="en-US"/>
        </a:p>
      </dgm:t>
    </dgm:pt>
    <dgm:pt modelId="{A7D2DF78-CEC3-41AC-9964-7BF4DF96E288}">
      <dgm:prSet/>
      <dgm:spPr/>
      <dgm:t>
        <a:bodyPr/>
        <a:lstStyle/>
        <a:p>
          <a:pPr rtl="0"/>
          <a:r>
            <a:rPr lang="en-US"/>
            <a:t>FFS/MC hospital payment process is proposed to remain unchanged</a:t>
          </a:r>
        </a:p>
      </dgm:t>
    </dgm:pt>
    <dgm:pt modelId="{D9EEE2CC-C14F-4F57-A06A-65428C5EF947}" type="parTrans" cxnId="{4520332C-3095-4237-B57F-C7FD3832D7E1}">
      <dgm:prSet/>
      <dgm:spPr/>
      <dgm:t>
        <a:bodyPr/>
        <a:lstStyle/>
        <a:p>
          <a:endParaRPr lang="en-US"/>
        </a:p>
      </dgm:t>
    </dgm:pt>
    <dgm:pt modelId="{3B28176F-BB92-4B90-A874-4679C991255A}" type="sibTrans" cxnId="{4520332C-3095-4237-B57F-C7FD3832D7E1}">
      <dgm:prSet/>
      <dgm:spPr/>
      <dgm:t>
        <a:bodyPr/>
        <a:lstStyle/>
        <a:p>
          <a:endParaRPr lang="en-US"/>
        </a:p>
      </dgm:t>
    </dgm:pt>
    <dgm:pt modelId="{1611C83B-4EE5-451C-A0DF-0F96268DF0B1}">
      <dgm:prSet/>
      <dgm:spPr/>
      <dgm:t>
        <a:bodyPr/>
        <a:lstStyle/>
        <a:p>
          <a:pPr rtl="0"/>
          <a:r>
            <a:rPr lang="en-US"/>
            <a:t>State pays hospital in full</a:t>
          </a:r>
        </a:p>
      </dgm:t>
    </dgm:pt>
    <dgm:pt modelId="{AE9FBB54-4E00-4D0D-A5CA-2ECE2877B86D}" type="parTrans" cxnId="{70609A5C-0B2F-4E6D-85DA-8A771BB3DC7D}">
      <dgm:prSet/>
      <dgm:spPr/>
      <dgm:t>
        <a:bodyPr/>
        <a:lstStyle/>
        <a:p>
          <a:endParaRPr lang="en-US"/>
        </a:p>
      </dgm:t>
    </dgm:pt>
    <dgm:pt modelId="{2A055B40-659E-4152-8ADE-EB9D2A665501}" type="sibTrans" cxnId="{70609A5C-0B2F-4E6D-85DA-8A771BB3DC7D}">
      <dgm:prSet/>
      <dgm:spPr/>
      <dgm:t>
        <a:bodyPr/>
        <a:lstStyle/>
        <a:p>
          <a:endParaRPr lang="en-US"/>
        </a:p>
      </dgm:t>
    </dgm:pt>
    <dgm:pt modelId="{C226688F-AC31-4288-BEA3-1150C13E4AFB}">
      <dgm:prSet/>
      <dgm:spPr/>
      <dgm:t>
        <a:bodyPr/>
        <a:lstStyle/>
        <a:p>
          <a:pPr rtl="0"/>
          <a:r>
            <a:rPr lang="en-US"/>
            <a:t>State receives FFP</a:t>
          </a:r>
        </a:p>
      </dgm:t>
    </dgm:pt>
    <dgm:pt modelId="{3D6E52E9-2567-4C44-85AD-44BF06CA4577}" type="parTrans" cxnId="{06DDB206-375D-45DC-8820-EFA803975EAC}">
      <dgm:prSet/>
      <dgm:spPr/>
      <dgm:t>
        <a:bodyPr/>
        <a:lstStyle/>
        <a:p>
          <a:endParaRPr lang="en-US"/>
        </a:p>
      </dgm:t>
    </dgm:pt>
    <dgm:pt modelId="{83B364A7-9F00-45C4-B313-BAF0D8F1BE9B}" type="sibTrans" cxnId="{06DDB206-375D-45DC-8820-EFA803975EAC}">
      <dgm:prSet/>
      <dgm:spPr/>
      <dgm:t>
        <a:bodyPr/>
        <a:lstStyle/>
        <a:p>
          <a:endParaRPr lang="en-US"/>
        </a:p>
      </dgm:t>
    </dgm:pt>
    <dgm:pt modelId="{27D4F733-A77E-4B13-9468-FA2D5EE9A826}">
      <dgm:prSet/>
      <dgm:spPr/>
      <dgm:t>
        <a:bodyPr/>
        <a:lstStyle/>
        <a:p>
          <a:pPr rtl="0"/>
          <a:r>
            <a:rPr lang="en-US"/>
            <a:t>State offsets 1991 realignment for local match (Managed Care Offset)</a:t>
          </a:r>
        </a:p>
      </dgm:t>
    </dgm:pt>
    <dgm:pt modelId="{9C2AFABF-5A47-42D8-8E49-0F646BB58A92}" type="parTrans" cxnId="{B2BDF6B4-75A2-462D-BA72-DC159A3ABA0A}">
      <dgm:prSet/>
      <dgm:spPr/>
      <dgm:t>
        <a:bodyPr/>
        <a:lstStyle/>
        <a:p>
          <a:endParaRPr lang="en-US"/>
        </a:p>
      </dgm:t>
    </dgm:pt>
    <dgm:pt modelId="{B1DEE219-E5D2-4456-B1C3-157181543537}" type="sibTrans" cxnId="{B2BDF6B4-75A2-462D-BA72-DC159A3ABA0A}">
      <dgm:prSet/>
      <dgm:spPr/>
      <dgm:t>
        <a:bodyPr/>
        <a:lstStyle/>
        <a:p>
          <a:endParaRPr lang="en-US"/>
        </a:p>
      </dgm:t>
    </dgm:pt>
    <dgm:pt modelId="{A0538ACE-1394-40D3-AD5F-12E4B2CFE90B}" type="pres">
      <dgm:prSet presAssocID="{A0689287-74AB-4249-9834-1BD9037A9BDF}" presName="Name0" presStyleCnt="0">
        <dgm:presLayoutVars>
          <dgm:dir/>
          <dgm:animLvl val="lvl"/>
          <dgm:resizeHandles val="exact"/>
        </dgm:presLayoutVars>
      </dgm:prSet>
      <dgm:spPr/>
    </dgm:pt>
    <dgm:pt modelId="{DFCE4620-7F9C-4F17-86A1-725711633E91}" type="pres">
      <dgm:prSet presAssocID="{195C554A-8F03-4BDD-AC28-D4CD75B0D5EE}" presName="linNode" presStyleCnt="0"/>
      <dgm:spPr/>
    </dgm:pt>
    <dgm:pt modelId="{4695238D-A315-4E99-ADF7-8DD8891C59CE}" type="pres">
      <dgm:prSet presAssocID="{195C554A-8F03-4BDD-AC28-D4CD75B0D5EE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A4303506-9A94-4A0D-BAE9-2D81E5B42599}" type="pres">
      <dgm:prSet presAssocID="{195C554A-8F03-4BDD-AC28-D4CD75B0D5EE}" presName="descendantText" presStyleLbl="alignAccFollowNode1" presStyleIdx="0" presStyleCnt="3">
        <dgm:presLayoutVars>
          <dgm:bulletEnabled val="1"/>
        </dgm:presLayoutVars>
      </dgm:prSet>
      <dgm:spPr/>
    </dgm:pt>
    <dgm:pt modelId="{C2A9CE3C-335F-48D9-89C6-C65191A9800C}" type="pres">
      <dgm:prSet presAssocID="{84A28712-8DA1-4091-8FFA-FCAB76A51114}" presName="sp" presStyleCnt="0"/>
      <dgm:spPr/>
    </dgm:pt>
    <dgm:pt modelId="{1AE2B67A-4950-4564-8C78-A8BDADB20FBC}" type="pres">
      <dgm:prSet presAssocID="{1A66D2EF-B857-4DE2-8686-6E0FE2C081F0}" presName="linNode" presStyleCnt="0"/>
      <dgm:spPr/>
    </dgm:pt>
    <dgm:pt modelId="{D81D9523-D01E-44DF-A194-F50090D4512A}" type="pres">
      <dgm:prSet presAssocID="{1A66D2EF-B857-4DE2-8686-6E0FE2C081F0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406AC865-B071-4CC2-9B49-08F06B49AFBB}" type="pres">
      <dgm:prSet presAssocID="{1A66D2EF-B857-4DE2-8686-6E0FE2C081F0}" presName="descendantText" presStyleLbl="alignAccFollowNode1" presStyleIdx="1" presStyleCnt="3">
        <dgm:presLayoutVars>
          <dgm:bulletEnabled val="1"/>
        </dgm:presLayoutVars>
      </dgm:prSet>
      <dgm:spPr/>
    </dgm:pt>
    <dgm:pt modelId="{A0DC7F9C-336C-4A64-A291-1AB3467EC525}" type="pres">
      <dgm:prSet presAssocID="{92D65B9D-8F98-402B-981B-97ED395EFFBC}" presName="sp" presStyleCnt="0"/>
      <dgm:spPr/>
    </dgm:pt>
    <dgm:pt modelId="{E41C29E1-5870-4C12-88CA-733ACA95C0E6}" type="pres">
      <dgm:prSet presAssocID="{A7D2DF78-CEC3-41AC-9964-7BF4DF96E288}" presName="linNode" presStyleCnt="0"/>
      <dgm:spPr/>
    </dgm:pt>
    <dgm:pt modelId="{3A588608-BA5C-4242-9474-D0F7979CF437}" type="pres">
      <dgm:prSet presAssocID="{A7D2DF78-CEC3-41AC-9964-7BF4DF96E288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E7AC12F1-E7CE-48AD-A0E4-0EBB327CB6BA}" type="pres">
      <dgm:prSet presAssocID="{A7D2DF78-CEC3-41AC-9964-7BF4DF96E288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06DDB206-375D-45DC-8820-EFA803975EAC}" srcId="{A7D2DF78-CEC3-41AC-9964-7BF4DF96E288}" destId="{C226688F-AC31-4288-BEA3-1150C13E4AFB}" srcOrd="1" destOrd="0" parTransId="{3D6E52E9-2567-4C44-85AD-44BF06CA4577}" sibTransId="{83B364A7-9F00-45C4-B313-BAF0D8F1BE9B}"/>
    <dgm:cxn modelId="{7B2F7211-8423-4EAA-A7AE-74CEFFC8AA1B}" type="presOf" srcId="{B8C0D837-E637-4D4C-8B0E-920F441F56CA}" destId="{406AC865-B071-4CC2-9B49-08F06B49AFBB}" srcOrd="0" destOrd="0" presId="urn:microsoft.com/office/officeart/2005/8/layout/vList5"/>
    <dgm:cxn modelId="{8D759B1F-D1C4-41D7-8F7F-E09ECF6E0150}" srcId="{195C554A-8F03-4BDD-AC28-D4CD75B0D5EE}" destId="{6977EF11-9640-42EA-9CE8-CAA6F8217218}" srcOrd="3" destOrd="0" parTransId="{D83C0C67-1FC6-40BC-8591-63F1DC505011}" sibTransId="{D7216525-6CEE-4ECC-AA1B-A756439A0B04}"/>
    <dgm:cxn modelId="{E2846129-08E9-4206-8AE1-2D8B69A4B7A3}" srcId="{195C554A-8F03-4BDD-AC28-D4CD75B0D5EE}" destId="{FE6928B8-16DD-4316-85A9-E83F8CFC2D37}" srcOrd="0" destOrd="0" parTransId="{B6D5412B-5906-47BA-B035-C2556A672117}" sibTransId="{7545A619-7B7B-45A2-9336-E64930B9FB5C}"/>
    <dgm:cxn modelId="{76B66B2A-2E3E-4C6D-BA77-29D036211664}" type="presOf" srcId="{6977EF11-9640-42EA-9CE8-CAA6F8217218}" destId="{A4303506-9A94-4A0D-BAE9-2D81E5B42599}" srcOrd="0" destOrd="4" presId="urn:microsoft.com/office/officeart/2005/8/layout/vList5"/>
    <dgm:cxn modelId="{4520332C-3095-4237-B57F-C7FD3832D7E1}" srcId="{A0689287-74AB-4249-9834-1BD9037A9BDF}" destId="{A7D2DF78-CEC3-41AC-9964-7BF4DF96E288}" srcOrd="2" destOrd="0" parTransId="{D9EEE2CC-C14F-4F57-A06A-65428C5EF947}" sibTransId="{3B28176F-BB92-4B90-A874-4679C991255A}"/>
    <dgm:cxn modelId="{857DDF2D-C1FE-4BB3-8C04-ADFA6A803308}" type="presOf" srcId="{FE6928B8-16DD-4316-85A9-E83F8CFC2D37}" destId="{A4303506-9A94-4A0D-BAE9-2D81E5B42599}" srcOrd="0" destOrd="0" presId="urn:microsoft.com/office/officeart/2005/8/layout/vList5"/>
    <dgm:cxn modelId="{BF895930-9345-4938-9EE9-461285DBE8F3}" srcId="{A0689287-74AB-4249-9834-1BD9037A9BDF}" destId="{195C554A-8F03-4BDD-AC28-D4CD75B0D5EE}" srcOrd="0" destOrd="0" parTransId="{18731FAD-3515-446B-9E32-6F4C4AB9717A}" sibTransId="{84A28712-8DA1-4091-8FFA-FCAB76A51114}"/>
    <dgm:cxn modelId="{4BBCBD38-43DE-47FC-A545-9BDAAAE2180B}" type="presOf" srcId="{C226688F-AC31-4288-BEA3-1150C13E4AFB}" destId="{E7AC12F1-E7CE-48AD-A0E4-0EBB327CB6BA}" srcOrd="0" destOrd="1" presId="urn:microsoft.com/office/officeart/2005/8/layout/vList5"/>
    <dgm:cxn modelId="{9735463D-A345-404D-92F2-FA5C8908368A}" type="presOf" srcId="{9DC2C9B6-893B-4BE9-BC21-EF96E1B9CCAE}" destId="{A4303506-9A94-4A0D-BAE9-2D81E5B42599}" srcOrd="0" destOrd="2" presId="urn:microsoft.com/office/officeart/2005/8/layout/vList5"/>
    <dgm:cxn modelId="{70609A5C-0B2F-4E6D-85DA-8A771BB3DC7D}" srcId="{A7D2DF78-CEC3-41AC-9964-7BF4DF96E288}" destId="{1611C83B-4EE5-451C-A0DF-0F96268DF0B1}" srcOrd="0" destOrd="0" parTransId="{AE9FBB54-4E00-4D0D-A5CA-2ECE2877B86D}" sibTransId="{2A055B40-659E-4152-8ADE-EB9D2A665501}"/>
    <dgm:cxn modelId="{58850572-C3D0-4E2D-8E95-D4CB22943A0A}" srcId="{1A66D2EF-B857-4DE2-8686-6E0FE2C081F0}" destId="{15B03E10-4A90-4D8B-8220-5749E276C50D}" srcOrd="1" destOrd="0" parTransId="{F689ACEE-6782-44C2-8E5A-D07C41455D22}" sibTransId="{76A1420D-05B8-4FC3-ACC5-860A5980FB52}"/>
    <dgm:cxn modelId="{D01DE854-7399-4CFF-8803-F7729D152427}" type="presOf" srcId="{15B03E10-4A90-4D8B-8220-5749E276C50D}" destId="{406AC865-B071-4CC2-9B49-08F06B49AFBB}" srcOrd="0" destOrd="1" presId="urn:microsoft.com/office/officeart/2005/8/layout/vList5"/>
    <dgm:cxn modelId="{3462767C-39E4-474D-9677-9421EDC7C1F9}" type="presOf" srcId="{1A66D2EF-B857-4DE2-8686-6E0FE2C081F0}" destId="{D81D9523-D01E-44DF-A194-F50090D4512A}" srcOrd="0" destOrd="0" presId="urn:microsoft.com/office/officeart/2005/8/layout/vList5"/>
    <dgm:cxn modelId="{C385B57F-719D-4709-A4E8-61CC54960C10}" srcId="{195C554A-8F03-4BDD-AC28-D4CD75B0D5EE}" destId="{505C4AD1-98B0-45B3-AAB7-1299F1D7A311}" srcOrd="1" destOrd="0" parTransId="{F65AB6EB-9559-4049-8527-130386531E9D}" sibTransId="{CD6FA938-5D55-49EB-A278-8EF6976CE991}"/>
    <dgm:cxn modelId="{2915A982-806B-43EB-AC2E-76E2C2634D42}" srcId="{195C554A-8F03-4BDD-AC28-D4CD75B0D5EE}" destId="{9DC2C9B6-893B-4BE9-BC21-EF96E1B9CCAE}" srcOrd="2" destOrd="0" parTransId="{49E007B1-77D5-4661-9DEC-2A9FDA4641BB}" sibTransId="{09973636-921C-4C0C-A298-06F2CA07F186}"/>
    <dgm:cxn modelId="{73AF619B-F84C-43D3-A8EC-F9C7D3A161BA}" type="presOf" srcId="{27D4F733-A77E-4B13-9468-FA2D5EE9A826}" destId="{E7AC12F1-E7CE-48AD-A0E4-0EBB327CB6BA}" srcOrd="0" destOrd="2" presId="urn:microsoft.com/office/officeart/2005/8/layout/vList5"/>
    <dgm:cxn modelId="{CB4B41B3-54D9-4A18-9A9B-B6A2A5B26E4E}" type="presOf" srcId="{A0689287-74AB-4249-9834-1BD9037A9BDF}" destId="{A0538ACE-1394-40D3-AD5F-12E4B2CFE90B}" srcOrd="0" destOrd="0" presId="urn:microsoft.com/office/officeart/2005/8/layout/vList5"/>
    <dgm:cxn modelId="{7BEE93B4-4568-4FED-A6B4-A7CCEDEFA0BB}" srcId="{1A66D2EF-B857-4DE2-8686-6E0FE2C081F0}" destId="{B8C0D837-E637-4D4C-8B0E-920F441F56CA}" srcOrd="0" destOrd="0" parTransId="{0BDFAEF5-BC42-4EEA-AB06-1298D6AEE6E8}" sibTransId="{760EAE6B-F0D7-4103-B9AD-3E49A07E7403}"/>
    <dgm:cxn modelId="{B2BDF6B4-75A2-462D-BA72-DC159A3ABA0A}" srcId="{A7D2DF78-CEC3-41AC-9964-7BF4DF96E288}" destId="{27D4F733-A77E-4B13-9468-FA2D5EE9A826}" srcOrd="2" destOrd="0" parTransId="{9C2AFABF-5A47-42D8-8E49-0F646BB58A92}" sibTransId="{B1DEE219-E5D2-4456-B1C3-157181543537}"/>
    <dgm:cxn modelId="{EAC777BC-9F41-4706-9FFE-F4AC4AD6794C}" type="presOf" srcId="{A7D2DF78-CEC3-41AC-9964-7BF4DF96E288}" destId="{3A588608-BA5C-4242-9474-D0F7979CF437}" srcOrd="0" destOrd="0" presId="urn:microsoft.com/office/officeart/2005/8/layout/vList5"/>
    <dgm:cxn modelId="{49C5A3CF-932E-4858-B6A7-E24F48E912C3}" type="presOf" srcId="{1611C83B-4EE5-451C-A0DF-0F96268DF0B1}" destId="{E7AC12F1-E7CE-48AD-A0E4-0EBB327CB6BA}" srcOrd="0" destOrd="0" presId="urn:microsoft.com/office/officeart/2005/8/layout/vList5"/>
    <dgm:cxn modelId="{3FF4BDCF-5263-4E46-8054-C6136DB31449}" srcId="{9DC2C9B6-893B-4BE9-BC21-EF96E1B9CCAE}" destId="{6B15DD8C-A528-496B-B1F2-A8C2CBC0D890}" srcOrd="0" destOrd="0" parTransId="{83B68857-7D72-44DE-ACFE-BB9D9902C55F}" sibTransId="{954E6FD4-6D3F-44D7-AF61-B3BF665A4E2E}"/>
    <dgm:cxn modelId="{4BD35FEE-3F3F-4233-A533-A428F7AA7461}" srcId="{A0689287-74AB-4249-9834-1BD9037A9BDF}" destId="{1A66D2EF-B857-4DE2-8686-6E0FE2C081F0}" srcOrd="1" destOrd="0" parTransId="{18110990-3FFA-4EAD-8BD3-82A08E084971}" sibTransId="{92D65B9D-8F98-402B-981B-97ED395EFFBC}"/>
    <dgm:cxn modelId="{BB1B98EE-68C0-49F8-996A-7C7C2B2CC9FD}" type="presOf" srcId="{195C554A-8F03-4BDD-AC28-D4CD75B0D5EE}" destId="{4695238D-A315-4E99-ADF7-8DD8891C59CE}" srcOrd="0" destOrd="0" presId="urn:microsoft.com/office/officeart/2005/8/layout/vList5"/>
    <dgm:cxn modelId="{8BFFE3F5-3B6F-4623-946A-333097CAD354}" type="presOf" srcId="{505C4AD1-98B0-45B3-AAB7-1299F1D7A311}" destId="{A4303506-9A94-4A0D-BAE9-2D81E5B42599}" srcOrd="0" destOrd="1" presId="urn:microsoft.com/office/officeart/2005/8/layout/vList5"/>
    <dgm:cxn modelId="{65DC84F9-2F07-4C79-84C7-F1CD145E384C}" type="presOf" srcId="{6B15DD8C-A528-496B-B1F2-A8C2CBC0D890}" destId="{A4303506-9A94-4A0D-BAE9-2D81E5B42599}" srcOrd="0" destOrd="3" presId="urn:microsoft.com/office/officeart/2005/8/layout/vList5"/>
    <dgm:cxn modelId="{09BC28D3-BB27-44D7-A8A3-AF85C7A99E01}" type="presParOf" srcId="{A0538ACE-1394-40D3-AD5F-12E4B2CFE90B}" destId="{DFCE4620-7F9C-4F17-86A1-725711633E91}" srcOrd="0" destOrd="0" presId="urn:microsoft.com/office/officeart/2005/8/layout/vList5"/>
    <dgm:cxn modelId="{F59810D0-A587-441A-973B-BB4851C5AD07}" type="presParOf" srcId="{DFCE4620-7F9C-4F17-86A1-725711633E91}" destId="{4695238D-A315-4E99-ADF7-8DD8891C59CE}" srcOrd="0" destOrd="0" presId="urn:microsoft.com/office/officeart/2005/8/layout/vList5"/>
    <dgm:cxn modelId="{1A37E19D-1A19-4DD8-A37F-85ED8EF21B7C}" type="presParOf" srcId="{DFCE4620-7F9C-4F17-86A1-725711633E91}" destId="{A4303506-9A94-4A0D-BAE9-2D81E5B42599}" srcOrd="1" destOrd="0" presId="urn:microsoft.com/office/officeart/2005/8/layout/vList5"/>
    <dgm:cxn modelId="{C1DAF55C-0965-49F3-9168-A692EDD9B02C}" type="presParOf" srcId="{A0538ACE-1394-40D3-AD5F-12E4B2CFE90B}" destId="{C2A9CE3C-335F-48D9-89C6-C65191A9800C}" srcOrd="1" destOrd="0" presId="urn:microsoft.com/office/officeart/2005/8/layout/vList5"/>
    <dgm:cxn modelId="{4855668B-0B26-489E-BAFF-E60B010DFE83}" type="presParOf" srcId="{A0538ACE-1394-40D3-AD5F-12E4B2CFE90B}" destId="{1AE2B67A-4950-4564-8C78-A8BDADB20FBC}" srcOrd="2" destOrd="0" presId="urn:microsoft.com/office/officeart/2005/8/layout/vList5"/>
    <dgm:cxn modelId="{5CED4DC5-8CED-4641-A709-11E9FF30400A}" type="presParOf" srcId="{1AE2B67A-4950-4564-8C78-A8BDADB20FBC}" destId="{D81D9523-D01E-44DF-A194-F50090D4512A}" srcOrd="0" destOrd="0" presId="urn:microsoft.com/office/officeart/2005/8/layout/vList5"/>
    <dgm:cxn modelId="{D843ED66-CD07-4DE2-A385-327877B30C27}" type="presParOf" srcId="{1AE2B67A-4950-4564-8C78-A8BDADB20FBC}" destId="{406AC865-B071-4CC2-9B49-08F06B49AFBB}" srcOrd="1" destOrd="0" presId="urn:microsoft.com/office/officeart/2005/8/layout/vList5"/>
    <dgm:cxn modelId="{40AAB7A0-0065-4E7E-87EA-C245F7AB3F6C}" type="presParOf" srcId="{A0538ACE-1394-40D3-AD5F-12E4B2CFE90B}" destId="{A0DC7F9C-336C-4A64-A291-1AB3467EC525}" srcOrd="3" destOrd="0" presId="urn:microsoft.com/office/officeart/2005/8/layout/vList5"/>
    <dgm:cxn modelId="{CFA3AB99-64F2-445C-99D3-D5B051A86D9C}" type="presParOf" srcId="{A0538ACE-1394-40D3-AD5F-12E4B2CFE90B}" destId="{E41C29E1-5870-4C12-88CA-733ACA95C0E6}" srcOrd="4" destOrd="0" presId="urn:microsoft.com/office/officeart/2005/8/layout/vList5"/>
    <dgm:cxn modelId="{7C628877-6C28-4C2E-8DD5-0B790C76DFBD}" type="presParOf" srcId="{E41C29E1-5870-4C12-88CA-733ACA95C0E6}" destId="{3A588608-BA5C-4242-9474-D0F7979CF437}" srcOrd="0" destOrd="0" presId="urn:microsoft.com/office/officeart/2005/8/layout/vList5"/>
    <dgm:cxn modelId="{BD496FAD-BAB7-4064-AA36-F125CFC4C7B0}" type="presParOf" srcId="{E41C29E1-5870-4C12-88CA-733ACA95C0E6}" destId="{E7AC12F1-E7CE-48AD-A0E4-0EBB327CB6B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3E458F5-298A-491C-98F9-7FA0E6AC81B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2084FE-4974-46FF-944E-2AE98D391FEE}">
      <dgm:prSet/>
      <dgm:spPr/>
      <dgm:t>
        <a:bodyPr/>
        <a:lstStyle/>
        <a:p>
          <a:pPr rtl="0"/>
          <a:r>
            <a:rPr lang="en-US"/>
            <a:t>Medi-Cal Beneficiary receives 45 minutes of therapy from a provider</a:t>
          </a:r>
        </a:p>
      </dgm:t>
    </dgm:pt>
    <dgm:pt modelId="{2A14959F-CF54-4F49-A246-E8EE0F079CEC}" type="parTrans" cxnId="{EF4B57AB-0A15-4879-8BD4-D63E80419FB9}">
      <dgm:prSet/>
      <dgm:spPr/>
      <dgm:t>
        <a:bodyPr/>
        <a:lstStyle/>
        <a:p>
          <a:endParaRPr lang="en-US"/>
        </a:p>
      </dgm:t>
    </dgm:pt>
    <dgm:pt modelId="{EBCA07B6-2848-4DE9-BB17-1107AF0A358D}" type="sibTrans" cxnId="{EF4B57AB-0A15-4879-8BD4-D63E80419FB9}">
      <dgm:prSet/>
      <dgm:spPr/>
      <dgm:t>
        <a:bodyPr/>
        <a:lstStyle/>
        <a:p>
          <a:endParaRPr lang="en-US"/>
        </a:p>
      </dgm:t>
    </dgm:pt>
    <dgm:pt modelId="{90147E04-E5D3-43DB-ACEA-107F90C7BD9E}">
      <dgm:prSet/>
      <dgm:spPr/>
      <dgm:t>
        <a:bodyPr/>
        <a:lstStyle/>
        <a:p>
          <a:pPr rtl="0"/>
          <a:r>
            <a:rPr lang="en-US"/>
            <a:t>Provider enters CPT code 90834 into Behavioral Health Plan’s claiming system which has a rate of $242.10 per unit of service for the BH Plan</a:t>
          </a:r>
        </a:p>
      </dgm:t>
    </dgm:pt>
    <dgm:pt modelId="{1281437A-7DCD-40FB-8402-B2FE51E4BAF4}" type="parTrans" cxnId="{95CA7027-877A-4413-9AAF-A7739028AB1D}">
      <dgm:prSet/>
      <dgm:spPr/>
      <dgm:t>
        <a:bodyPr/>
        <a:lstStyle/>
        <a:p>
          <a:endParaRPr lang="en-US"/>
        </a:p>
      </dgm:t>
    </dgm:pt>
    <dgm:pt modelId="{E8E4DDB1-B244-40E6-A35B-134DE4E26DF2}" type="sibTrans" cxnId="{95CA7027-877A-4413-9AAF-A7739028AB1D}">
      <dgm:prSet/>
      <dgm:spPr/>
      <dgm:t>
        <a:bodyPr/>
        <a:lstStyle/>
        <a:p>
          <a:endParaRPr lang="en-US"/>
        </a:p>
      </dgm:t>
    </dgm:pt>
    <dgm:pt modelId="{47323E83-0B3E-4CA8-A535-9B9CE38DA945}">
      <dgm:prSet/>
      <dgm:spPr/>
      <dgm:t>
        <a:bodyPr/>
        <a:lstStyle/>
        <a:p>
          <a:pPr rtl="0"/>
          <a:r>
            <a:rPr lang="en-US"/>
            <a:t>BH Plan submits claim to DHCS’s Short-Doyle/Medi-Cal system</a:t>
          </a:r>
        </a:p>
      </dgm:t>
    </dgm:pt>
    <dgm:pt modelId="{74C8C197-4520-4B0E-8710-BE63EB74057B}" type="parTrans" cxnId="{7400513C-2A4D-4257-B28A-95A78FEF693F}">
      <dgm:prSet/>
      <dgm:spPr/>
      <dgm:t>
        <a:bodyPr/>
        <a:lstStyle/>
        <a:p>
          <a:endParaRPr lang="en-US"/>
        </a:p>
      </dgm:t>
    </dgm:pt>
    <dgm:pt modelId="{18E62AB4-780A-4E12-A1E0-36C530DA1075}" type="sibTrans" cxnId="{7400513C-2A4D-4257-B28A-95A78FEF693F}">
      <dgm:prSet/>
      <dgm:spPr/>
      <dgm:t>
        <a:bodyPr/>
        <a:lstStyle/>
        <a:p>
          <a:endParaRPr lang="en-US"/>
        </a:p>
      </dgm:t>
    </dgm:pt>
    <dgm:pt modelId="{37067011-251C-449F-BC8F-D63C04DFD643}">
      <dgm:prSet/>
      <dgm:spPr/>
      <dgm:t>
        <a:bodyPr/>
        <a:lstStyle/>
        <a:p>
          <a:pPr rtl="0"/>
          <a:r>
            <a:rPr lang="en-US"/>
            <a:t>SD/MC system adjudicates claim and determines $121.05 is federal share and $121.05 is local/county share</a:t>
          </a:r>
        </a:p>
      </dgm:t>
    </dgm:pt>
    <dgm:pt modelId="{DC072F71-1AA9-455F-A8DC-8189BC34DE8B}" type="parTrans" cxnId="{D5D789A1-D20B-45AA-8D2F-A9116184977F}">
      <dgm:prSet/>
      <dgm:spPr/>
      <dgm:t>
        <a:bodyPr/>
        <a:lstStyle/>
        <a:p>
          <a:endParaRPr lang="en-US"/>
        </a:p>
      </dgm:t>
    </dgm:pt>
    <dgm:pt modelId="{B69F93ED-CC31-40C6-9379-84057948AAC8}" type="sibTrans" cxnId="{D5D789A1-D20B-45AA-8D2F-A9116184977F}">
      <dgm:prSet/>
      <dgm:spPr/>
      <dgm:t>
        <a:bodyPr/>
        <a:lstStyle/>
        <a:p>
          <a:endParaRPr lang="en-US"/>
        </a:p>
      </dgm:t>
    </dgm:pt>
    <dgm:pt modelId="{E405CB15-5E48-46ED-A76E-9102206FECF4}">
      <dgm:prSet/>
      <dgm:spPr/>
      <dgm:t>
        <a:bodyPr/>
        <a:lstStyle/>
        <a:p>
          <a:pPr rtl="0"/>
          <a:r>
            <a:rPr lang="en-US"/>
            <a:t>BH Plan provides $121.05 IGT and receives $242.10 payment from the State</a:t>
          </a:r>
        </a:p>
      </dgm:t>
    </dgm:pt>
    <dgm:pt modelId="{F948FA43-C0E7-436D-966F-198085B08BA2}" type="parTrans" cxnId="{57C2C6C7-A0F4-43DB-93D7-9A3B63270A99}">
      <dgm:prSet/>
      <dgm:spPr/>
      <dgm:t>
        <a:bodyPr/>
        <a:lstStyle/>
        <a:p>
          <a:endParaRPr lang="en-US"/>
        </a:p>
      </dgm:t>
    </dgm:pt>
    <dgm:pt modelId="{F4672FA7-AAE1-45AF-8096-B2E9CAC66CE1}" type="sibTrans" cxnId="{57C2C6C7-A0F4-43DB-93D7-9A3B63270A99}">
      <dgm:prSet/>
      <dgm:spPr/>
      <dgm:t>
        <a:bodyPr/>
        <a:lstStyle/>
        <a:p>
          <a:endParaRPr lang="en-US"/>
        </a:p>
      </dgm:t>
    </dgm:pt>
    <dgm:pt modelId="{2C41543B-A3E5-46FF-9956-13D6E35B8062}" type="pres">
      <dgm:prSet presAssocID="{83E458F5-298A-491C-98F9-7FA0E6AC81B7}" presName="CompostProcess" presStyleCnt="0">
        <dgm:presLayoutVars>
          <dgm:dir/>
          <dgm:resizeHandles val="exact"/>
        </dgm:presLayoutVars>
      </dgm:prSet>
      <dgm:spPr/>
    </dgm:pt>
    <dgm:pt modelId="{B1B28086-6D72-4651-812A-F8A5F4BC20B4}" type="pres">
      <dgm:prSet presAssocID="{83E458F5-298A-491C-98F9-7FA0E6AC81B7}" presName="arrow" presStyleLbl="bgShp" presStyleIdx="0" presStyleCnt="1"/>
      <dgm:spPr/>
    </dgm:pt>
    <dgm:pt modelId="{A19E0F86-DEC1-448B-88EF-F947383C5835}" type="pres">
      <dgm:prSet presAssocID="{83E458F5-298A-491C-98F9-7FA0E6AC81B7}" presName="linearProcess" presStyleCnt="0"/>
      <dgm:spPr/>
    </dgm:pt>
    <dgm:pt modelId="{DE4E92B4-BDD7-4338-901D-EB48BD36A328}" type="pres">
      <dgm:prSet presAssocID="{B62084FE-4974-46FF-944E-2AE98D391FEE}" presName="textNode" presStyleLbl="node1" presStyleIdx="0" presStyleCnt="5">
        <dgm:presLayoutVars>
          <dgm:bulletEnabled val="1"/>
        </dgm:presLayoutVars>
      </dgm:prSet>
      <dgm:spPr/>
    </dgm:pt>
    <dgm:pt modelId="{6A5E2596-DD7A-4BF7-8FC6-F3E9EF3C2618}" type="pres">
      <dgm:prSet presAssocID="{EBCA07B6-2848-4DE9-BB17-1107AF0A358D}" presName="sibTrans" presStyleCnt="0"/>
      <dgm:spPr/>
    </dgm:pt>
    <dgm:pt modelId="{43592190-0F6F-4F04-8831-02640592E965}" type="pres">
      <dgm:prSet presAssocID="{90147E04-E5D3-43DB-ACEA-107F90C7BD9E}" presName="textNode" presStyleLbl="node1" presStyleIdx="1" presStyleCnt="5">
        <dgm:presLayoutVars>
          <dgm:bulletEnabled val="1"/>
        </dgm:presLayoutVars>
      </dgm:prSet>
      <dgm:spPr/>
    </dgm:pt>
    <dgm:pt modelId="{B3126E62-14A9-4F0C-8F3D-05EA7204D961}" type="pres">
      <dgm:prSet presAssocID="{E8E4DDB1-B244-40E6-A35B-134DE4E26DF2}" presName="sibTrans" presStyleCnt="0"/>
      <dgm:spPr/>
    </dgm:pt>
    <dgm:pt modelId="{5F4C1E7D-4D3D-4491-B9BF-145EA02C640A}" type="pres">
      <dgm:prSet presAssocID="{47323E83-0B3E-4CA8-A535-9B9CE38DA945}" presName="textNode" presStyleLbl="node1" presStyleIdx="2" presStyleCnt="5">
        <dgm:presLayoutVars>
          <dgm:bulletEnabled val="1"/>
        </dgm:presLayoutVars>
      </dgm:prSet>
      <dgm:spPr/>
    </dgm:pt>
    <dgm:pt modelId="{449A6168-6CA6-42AA-80CB-0F3CDA4D0640}" type="pres">
      <dgm:prSet presAssocID="{18E62AB4-780A-4E12-A1E0-36C530DA1075}" presName="sibTrans" presStyleCnt="0"/>
      <dgm:spPr/>
    </dgm:pt>
    <dgm:pt modelId="{DA6C29FE-9D27-4BA2-B52F-267D65533771}" type="pres">
      <dgm:prSet presAssocID="{37067011-251C-449F-BC8F-D63C04DFD643}" presName="textNode" presStyleLbl="node1" presStyleIdx="3" presStyleCnt="5">
        <dgm:presLayoutVars>
          <dgm:bulletEnabled val="1"/>
        </dgm:presLayoutVars>
      </dgm:prSet>
      <dgm:spPr/>
    </dgm:pt>
    <dgm:pt modelId="{004F0310-214A-4BE9-932E-B8DEA8D94101}" type="pres">
      <dgm:prSet presAssocID="{B69F93ED-CC31-40C6-9379-84057948AAC8}" presName="sibTrans" presStyleCnt="0"/>
      <dgm:spPr/>
    </dgm:pt>
    <dgm:pt modelId="{EE720266-1548-47CB-8AAC-812C7DA8C72A}" type="pres">
      <dgm:prSet presAssocID="{E405CB15-5E48-46ED-A76E-9102206FECF4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2271F703-9EE7-47AA-AB39-5FAA2676604F}" type="presOf" srcId="{E405CB15-5E48-46ED-A76E-9102206FECF4}" destId="{EE720266-1548-47CB-8AAC-812C7DA8C72A}" srcOrd="0" destOrd="0" presId="urn:microsoft.com/office/officeart/2005/8/layout/hProcess9"/>
    <dgm:cxn modelId="{F1F05415-A15E-44BC-B4AE-87FA528088E1}" type="presOf" srcId="{83E458F5-298A-491C-98F9-7FA0E6AC81B7}" destId="{2C41543B-A3E5-46FF-9956-13D6E35B8062}" srcOrd="0" destOrd="0" presId="urn:microsoft.com/office/officeart/2005/8/layout/hProcess9"/>
    <dgm:cxn modelId="{95CA7027-877A-4413-9AAF-A7739028AB1D}" srcId="{83E458F5-298A-491C-98F9-7FA0E6AC81B7}" destId="{90147E04-E5D3-43DB-ACEA-107F90C7BD9E}" srcOrd="1" destOrd="0" parTransId="{1281437A-7DCD-40FB-8402-B2FE51E4BAF4}" sibTransId="{E8E4DDB1-B244-40E6-A35B-134DE4E26DF2}"/>
    <dgm:cxn modelId="{E4F01229-7F03-4F30-BD59-77D90DBAE832}" type="presOf" srcId="{47323E83-0B3E-4CA8-A535-9B9CE38DA945}" destId="{5F4C1E7D-4D3D-4491-B9BF-145EA02C640A}" srcOrd="0" destOrd="0" presId="urn:microsoft.com/office/officeart/2005/8/layout/hProcess9"/>
    <dgm:cxn modelId="{7400513C-2A4D-4257-B28A-95A78FEF693F}" srcId="{83E458F5-298A-491C-98F9-7FA0E6AC81B7}" destId="{47323E83-0B3E-4CA8-A535-9B9CE38DA945}" srcOrd="2" destOrd="0" parTransId="{74C8C197-4520-4B0E-8710-BE63EB74057B}" sibTransId="{18E62AB4-780A-4E12-A1E0-36C530DA1075}"/>
    <dgm:cxn modelId="{1942D147-BDB5-4373-AE4D-EBB537ACA152}" type="presOf" srcId="{B62084FE-4974-46FF-944E-2AE98D391FEE}" destId="{DE4E92B4-BDD7-4338-901D-EB48BD36A328}" srcOrd="0" destOrd="0" presId="urn:microsoft.com/office/officeart/2005/8/layout/hProcess9"/>
    <dgm:cxn modelId="{26961894-D371-4DCE-8BF0-63E0E0BF885B}" type="presOf" srcId="{90147E04-E5D3-43DB-ACEA-107F90C7BD9E}" destId="{43592190-0F6F-4F04-8831-02640592E965}" srcOrd="0" destOrd="0" presId="urn:microsoft.com/office/officeart/2005/8/layout/hProcess9"/>
    <dgm:cxn modelId="{D5D789A1-D20B-45AA-8D2F-A9116184977F}" srcId="{83E458F5-298A-491C-98F9-7FA0E6AC81B7}" destId="{37067011-251C-449F-BC8F-D63C04DFD643}" srcOrd="3" destOrd="0" parTransId="{DC072F71-1AA9-455F-A8DC-8189BC34DE8B}" sibTransId="{B69F93ED-CC31-40C6-9379-84057948AAC8}"/>
    <dgm:cxn modelId="{EF4B57AB-0A15-4879-8BD4-D63E80419FB9}" srcId="{83E458F5-298A-491C-98F9-7FA0E6AC81B7}" destId="{B62084FE-4974-46FF-944E-2AE98D391FEE}" srcOrd="0" destOrd="0" parTransId="{2A14959F-CF54-4F49-A246-E8EE0F079CEC}" sibTransId="{EBCA07B6-2848-4DE9-BB17-1107AF0A358D}"/>
    <dgm:cxn modelId="{57C2C6C7-A0F4-43DB-93D7-9A3B63270A99}" srcId="{83E458F5-298A-491C-98F9-7FA0E6AC81B7}" destId="{E405CB15-5E48-46ED-A76E-9102206FECF4}" srcOrd="4" destOrd="0" parTransId="{F948FA43-C0E7-436D-966F-198085B08BA2}" sibTransId="{F4672FA7-AAE1-45AF-8096-B2E9CAC66CE1}"/>
    <dgm:cxn modelId="{15A2BBE2-118C-482F-B341-FC3510E1C794}" type="presOf" srcId="{37067011-251C-449F-BC8F-D63C04DFD643}" destId="{DA6C29FE-9D27-4BA2-B52F-267D65533771}" srcOrd="0" destOrd="0" presId="urn:microsoft.com/office/officeart/2005/8/layout/hProcess9"/>
    <dgm:cxn modelId="{6422E272-0D38-4BD6-B9BE-7A07A20CE564}" type="presParOf" srcId="{2C41543B-A3E5-46FF-9956-13D6E35B8062}" destId="{B1B28086-6D72-4651-812A-F8A5F4BC20B4}" srcOrd="0" destOrd="0" presId="urn:microsoft.com/office/officeart/2005/8/layout/hProcess9"/>
    <dgm:cxn modelId="{C0EF925B-CCB9-49C5-A162-4B57A717B03F}" type="presParOf" srcId="{2C41543B-A3E5-46FF-9956-13D6E35B8062}" destId="{A19E0F86-DEC1-448B-88EF-F947383C5835}" srcOrd="1" destOrd="0" presId="urn:microsoft.com/office/officeart/2005/8/layout/hProcess9"/>
    <dgm:cxn modelId="{0F9CF9D2-83EE-467B-B3B7-FD9A4B58AACD}" type="presParOf" srcId="{A19E0F86-DEC1-448B-88EF-F947383C5835}" destId="{DE4E92B4-BDD7-4338-901D-EB48BD36A328}" srcOrd="0" destOrd="0" presId="urn:microsoft.com/office/officeart/2005/8/layout/hProcess9"/>
    <dgm:cxn modelId="{7ED25573-1DF6-44B1-A060-2135AD19A86A}" type="presParOf" srcId="{A19E0F86-DEC1-448B-88EF-F947383C5835}" destId="{6A5E2596-DD7A-4BF7-8FC6-F3E9EF3C2618}" srcOrd="1" destOrd="0" presId="urn:microsoft.com/office/officeart/2005/8/layout/hProcess9"/>
    <dgm:cxn modelId="{1574D81D-5599-4A50-B92E-E1DA688C592A}" type="presParOf" srcId="{A19E0F86-DEC1-448B-88EF-F947383C5835}" destId="{43592190-0F6F-4F04-8831-02640592E965}" srcOrd="2" destOrd="0" presId="urn:microsoft.com/office/officeart/2005/8/layout/hProcess9"/>
    <dgm:cxn modelId="{C8751293-27C6-41EA-8FC3-7026C90A1B66}" type="presParOf" srcId="{A19E0F86-DEC1-448B-88EF-F947383C5835}" destId="{B3126E62-14A9-4F0C-8F3D-05EA7204D961}" srcOrd="3" destOrd="0" presId="urn:microsoft.com/office/officeart/2005/8/layout/hProcess9"/>
    <dgm:cxn modelId="{FAB31DEE-E595-4C4F-9621-E3EDF09472C9}" type="presParOf" srcId="{A19E0F86-DEC1-448B-88EF-F947383C5835}" destId="{5F4C1E7D-4D3D-4491-B9BF-145EA02C640A}" srcOrd="4" destOrd="0" presId="urn:microsoft.com/office/officeart/2005/8/layout/hProcess9"/>
    <dgm:cxn modelId="{975938B9-9D59-4E39-8361-B3E05E4C8AA1}" type="presParOf" srcId="{A19E0F86-DEC1-448B-88EF-F947383C5835}" destId="{449A6168-6CA6-42AA-80CB-0F3CDA4D0640}" srcOrd="5" destOrd="0" presId="urn:microsoft.com/office/officeart/2005/8/layout/hProcess9"/>
    <dgm:cxn modelId="{19776E63-DDF6-416E-AA94-D4AF616AE398}" type="presParOf" srcId="{A19E0F86-DEC1-448B-88EF-F947383C5835}" destId="{DA6C29FE-9D27-4BA2-B52F-267D65533771}" srcOrd="6" destOrd="0" presId="urn:microsoft.com/office/officeart/2005/8/layout/hProcess9"/>
    <dgm:cxn modelId="{F8748DB0-B673-433E-A747-F783E7FE5CDD}" type="presParOf" srcId="{A19E0F86-DEC1-448B-88EF-F947383C5835}" destId="{004F0310-214A-4BE9-932E-B8DEA8D94101}" srcOrd="7" destOrd="0" presId="urn:microsoft.com/office/officeart/2005/8/layout/hProcess9"/>
    <dgm:cxn modelId="{CC7C06B9-5222-4AF7-B9AB-F2BAD7B744C1}" type="presParOf" srcId="{A19E0F86-DEC1-448B-88EF-F947383C5835}" destId="{EE720266-1548-47CB-8AAC-812C7DA8C72A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FB37A4D-D309-4938-B0DE-DD610D52F1B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5815BFF-D797-43CF-8BD5-1360D8BB82F0}">
      <dgm:prSet/>
      <dgm:spPr/>
      <dgm:t>
        <a:bodyPr/>
        <a:lstStyle/>
        <a:p>
          <a:pPr rtl="0"/>
          <a:r>
            <a:rPr lang="en-US"/>
            <a:t>Certified Public Expenditures (CPEs) are a permissible source of local funding used to receive federal Medicaid matching funds</a:t>
          </a:r>
        </a:p>
      </dgm:t>
    </dgm:pt>
    <dgm:pt modelId="{A01F3D19-A599-4531-9654-DCD59FEA9D81}" type="parTrans" cxnId="{8F757621-EAB2-4868-88A4-07BD3F9882FB}">
      <dgm:prSet/>
      <dgm:spPr/>
      <dgm:t>
        <a:bodyPr/>
        <a:lstStyle/>
        <a:p>
          <a:endParaRPr lang="en-US"/>
        </a:p>
      </dgm:t>
    </dgm:pt>
    <dgm:pt modelId="{3B1CEC52-E7AE-4BEE-B987-1ACF74AA7085}" type="sibTrans" cxnId="{8F757621-EAB2-4868-88A4-07BD3F9882FB}">
      <dgm:prSet/>
      <dgm:spPr/>
      <dgm:t>
        <a:bodyPr/>
        <a:lstStyle/>
        <a:p>
          <a:endParaRPr lang="en-US"/>
        </a:p>
      </dgm:t>
    </dgm:pt>
    <dgm:pt modelId="{4CDF1947-7030-45EA-BCFC-186D6B520A1B}">
      <dgm:prSet/>
      <dgm:spPr/>
      <dgm:t>
        <a:bodyPr/>
        <a:lstStyle/>
        <a:p>
          <a:pPr rtl="0"/>
          <a:r>
            <a:rPr lang="en-US"/>
            <a:t>Local government entities certify that they have incurred a CPE on items and services that are eligible for Medi-Cal funding</a:t>
          </a:r>
        </a:p>
      </dgm:t>
    </dgm:pt>
    <dgm:pt modelId="{0A96102C-BE7F-44C3-9AAB-AA58A0FA25B2}" type="parTrans" cxnId="{DEB51DF1-D99A-448C-98C6-A8DD7415E9F7}">
      <dgm:prSet/>
      <dgm:spPr/>
      <dgm:t>
        <a:bodyPr/>
        <a:lstStyle/>
        <a:p>
          <a:endParaRPr lang="en-US"/>
        </a:p>
      </dgm:t>
    </dgm:pt>
    <dgm:pt modelId="{59D63306-CA83-4E32-93C6-1ECC2634E07D}" type="sibTrans" cxnId="{DEB51DF1-D99A-448C-98C6-A8DD7415E9F7}">
      <dgm:prSet/>
      <dgm:spPr/>
      <dgm:t>
        <a:bodyPr/>
        <a:lstStyle/>
        <a:p>
          <a:endParaRPr lang="en-US"/>
        </a:p>
      </dgm:t>
    </dgm:pt>
    <dgm:pt modelId="{D8096324-A560-409F-9C60-1C8D5BDD37C6}">
      <dgm:prSet/>
      <dgm:spPr/>
      <dgm:t>
        <a:bodyPr/>
        <a:lstStyle/>
        <a:p>
          <a:pPr rtl="0"/>
          <a:r>
            <a:rPr lang="en-US"/>
            <a:t>CPEs do not require a transfer of funds between government entities</a:t>
          </a:r>
        </a:p>
      </dgm:t>
    </dgm:pt>
    <dgm:pt modelId="{20510465-B77C-4692-8A4B-7EB4B406E92A}" type="parTrans" cxnId="{D4992EC9-0FFB-413E-8A3B-457346B67EEA}">
      <dgm:prSet/>
      <dgm:spPr/>
      <dgm:t>
        <a:bodyPr/>
        <a:lstStyle/>
        <a:p>
          <a:endParaRPr lang="en-US"/>
        </a:p>
      </dgm:t>
    </dgm:pt>
    <dgm:pt modelId="{01F70F3E-803E-4B9B-ACE8-449DCBEFAFDB}" type="sibTrans" cxnId="{D4992EC9-0FFB-413E-8A3B-457346B67EEA}">
      <dgm:prSet/>
      <dgm:spPr/>
      <dgm:t>
        <a:bodyPr/>
        <a:lstStyle/>
        <a:p>
          <a:endParaRPr lang="en-US"/>
        </a:p>
      </dgm:t>
    </dgm:pt>
    <dgm:pt modelId="{F1A3F7E2-B8A5-4A9B-B027-64FB7221ACB0}" type="pres">
      <dgm:prSet presAssocID="{3FB37A4D-D309-4938-B0DE-DD610D52F1BB}" presName="linear" presStyleCnt="0">
        <dgm:presLayoutVars>
          <dgm:animLvl val="lvl"/>
          <dgm:resizeHandles val="exact"/>
        </dgm:presLayoutVars>
      </dgm:prSet>
      <dgm:spPr/>
    </dgm:pt>
    <dgm:pt modelId="{EFBE0023-CE25-4562-B6C3-87DCED907E9A}" type="pres">
      <dgm:prSet presAssocID="{25815BFF-D797-43CF-8BD5-1360D8BB82F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AEA60D1-3F97-4295-A343-DAEB53ACCE67}" type="pres">
      <dgm:prSet presAssocID="{3B1CEC52-E7AE-4BEE-B987-1ACF74AA7085}" presName="spacer" presStyleCnt="0"/>
      <dgm:spPr/>
    </dgm:pt>
    <dgm:pt modelId="{FFBF6A5D-EA7C-4140-BC25-8C97EA32B449}" type="pres">
      <dgm:prSet presAssocID="{4CDF1947-7030-45EA-BCFC-186D6B520A1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8825C43-9C2E-4913-829C-C277E99A0093}" type="pres">
      <dgm:prSet presAssocID="{59D63306-CA83-4E32-93C6-1ECC2634E07D}" presName="spacer" presStyleCnt="0"/>
      <dgm:spPr/>
    </dgm:pt>
    <dgm:pt modelId="{BC3B8DC3-345C-41A5-BC40-16D86F7A1A0A}" type="pres">
      <dgm:prSet presAssocID="{D8096324-A560-409F-9C60-1C8D5BDD37C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7F6A203-DA27-4774-8172-662F924A94E4}" type="presOf" srcId="{4CDF1947-7030-45EA-BCFC-186D6B520A1B}" destId="{FFBF6A5D-EA7C-4140-BC25-8C97EA32B449}" srcOrd="0" destOrd="0" presId="urn:microsoft.com/office/officeart/2005/8/layout/vList2"/>
    <dgm:cxn modelId="{8F757621-EAB2-4868-88A4-07BD3F9882FB}" srcId="{3FB37A4D-D309-4938-B0DE-DD610D52F1BB}" destId="{25815BFF-D797-43CF-8BD5-1360D8BB82F0}" srcOrd="0" destOrd="0" parTransId="{A01F3D19-A599-4531-9654-DCD59FEA9D81}" sibTransId="{3B1CEC52-E7AE-4BEE-B987-1ACF74AA7085}"/>
    <dgm:cxn modelId="{C6C62C6C-B4A2-4CEF-8049-6086521900B1}" type="presOf" srcId="{D8096324-A560-409F-9C60-1C8D5BDD37C6}" destId="{BC3B8DC3-345C-41A5-BC40-16D86F7A1A0A}" srcOrd="0" destOrd="0" presId="urn:microsoft.com/office/officeart/2005/8/layout/vList2"/>
    <dgm:cxn modelId="{C696768C-EEDC-434D-856D-3684CA8565E5}" type="presOf" srcId="{25815BFF-D797-43CF-8BD5-1360D8BB82F0}" destId="{EFBE0023-CE25-4562-B6C3-87DCED907E9A}" srcOrd="0" destOrd="0" presId="urn:microsoft.com/office/officeart/2005/8/layout/vList2"/>
    <dgm:cxn modelId="{9CA0D392-0347-4492-B4B5-CBF298B95B63}" type="presOf" srcId="{3FB37A4D-D309-4938-B0DE-DD610D52F1BB}" destId="{F1A3F7E2-B8A5-4A9B-B027-64FB7221ACB0}" srcOrd="0" destOrd="0" presId="urn:microsoft.com/office/officeart/2005/8/layout/vList2"/>
    <dgm:cxn modelId="{D4992EC9-0FFB-413E-8A3B-457346B67EEA}" srcId="{3FB37A4D-D309-4938-B0DE-DD610D52F1BB}" destId="{D8096324-A560-409F-9C60-1C8D5BDD37C6}" srcOrd="2" destOrd="0" parTransId="{20510465-B77C-4692-8A4B-7EB4B406E92A}" sibTransId="{01F70F3E-803E-4B9B-ACE8-449DCBEFAFDB}"/>
    <dgm:cxn modelId="{DEB51DF1-D99A-448C-98C6-A8DD7415E9F7}" srcId="{3FB37A4D-D309-4938-B0DE-DD610D52F1BB}" destId="{4CDF1947-7030-45EA-BCFC-186D6B520A1B}" srcOrd="1" destOrd="0" parTransId="{0A96102C-BE7F-44C3-9AAB-AA58A0FA25B2}" sibTransId="{59D63306-CA83-4E32-93C6-1ECC2634E07D}"/>
    <dgm:cxn modelId="{FF55B01C-DCCC-473B-AC8C-3709E161F6BA}" type="presParOf" srcId="{F1A3F7E2-B8A5-4A9B-B027-64FB7221ACB0}" destId="{EFBE0023-CE25-4562-B6C3-87DCED907E9A}" srcOrd="0" destOrd="0" presId="urn:microsoft.com/office/officeart/2005/8/layout/vList2"/>
    <dgm:cxn modelId="{8F288BF0-7EC0-4347-B430-565102890E03}" type="presParOf" srcId="{F1A3F7E2-B8A5-4A9B-B027-64FB7221ACB0}" destId="{6AEA60D1-3F97-4295-A343-DAEB53ACCE67}" srcOrd="1" destOrd="0" presId="urn:microsoft.com/office/officeart/2005/8/layout/vList2"/>
    <dgm:cxn modelId="{2B24C2EC-2A30-4A71-9888-67717FEB843A}" type="presParOf" srcId="{F1A3F7E2-B8A5-4A9B-B027-64FB7221ACB0}" destId="{FFBF6A5D-EA7C-4140-BC25-8C97EA32B449}" srcOrd="2" destOrd="0" presId="urn:microsoft.com/office/officeart/2005/8/layout/vList2"/>
    <dgm:cxn modelId="{24482BAC-04AF-40A4-AD18-672C4D848640}" type="presParOf" srcId="{F1A3F7E2-B8A5-4A9B-B027-64FB7221ACB0}" destId="{58825C43-9C2E-4913-829C-C277E99A0093}" srcOrd="3" destOrd="0" presId="urn:microsoft.com/office/officeart/2005/8/layout/vList2"/>
    <dgm:cxn modelId="{68237415-9B7A-4426-AA2C-F3731BE6A840}" type="presParOf" srcId="{F1A3F7E2-B8A5-4A9B-B027-64FB7221ACB0}" destId="{BC3B8DC3-345C-41A5-BC40-16D86F7A1A0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A529812-EC27-46C4-B9B6-458E22EBCE0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43127A4-DCE1-4CE5-B47D-6D41F1A05E06}">
      <dgm:prSet/>
      <dgm:spPr/>
      <dgm:t>
        <a:bodyPr/>
        <a:lstStyle/>
        <a:p>
          <a:pPr rtl="0"/>
          <a:r>
            <a:rPr lang="en-US"/>
            <a:t>CPEs</a:t>
          </a:r>
        </a:p>
      </dgm:t>
    </dgm:pt>
    <dgm:pt modelId="{E77BA55C-1A53-4164-A2CE-D7F4C1E4383B}" type="parTrans" cxnId="{FBA3BCB8-4A33-45F3-BB06-55B49EF1CFEA}">
      <dgm:prSet/>
      <dgm:spPr/>
      <dgm:t>
        <a:bodyPr/>
        <a:lstStyle/>
        <a:p>
          <a:endParaRPr lang="en-US"/>
        </a:p>
      </dgm:t>
    </dgm:pt>
    <dgm:pt modelId="{B427ACE7-3B89-4596-9091-A404E7DEBBE7}" type="sibTrans" cxnId="{FBA3BCB8-4A33-45F3-BB06-55B49EF1CFEA}">
      <dgm:prSet/>
      <dgm:spPr/>
      <dgm:t>
        <a:bodyPr/>
        <a:lstStyle/>
        <a:p>
          <a:endParaRPr lang="en-US"/>
        </a:p>
      </dgm:t>
    </dgm:pt>
    <dgm:pt modelId="{4C57C6F8-4961-4444-8356-59C8FF8B4753}">
      <dgm:prSet/>
      <dgm:spPr/>
      <dgm:t>
        <a:bodyPr/>
        <a:lstStyle/>
        <a:p>
          <a:pPr rtl="0"/>
          <a:r>
            <a:rPr lang="en-US"/>
            <a:t>Requires a full </a:t>
          </a:r>
          <a:r>
            <a:rPr lang="en-US" u="sng"/>
            <a:t>expenditure</a:t>
          </a:r>
          <a:r>
            <a:rPr lang="en-US"/>
            <a:t> be incurred by the local agency for Medi-Cal eligible services</a:t>
          </a:r>
        </a:p>
      </dgm:t>
    </dgm:pt>
    <dgm:pt modelId="{E760F6AF-4694-47DE-A763-5CAD34F67681}" type="parTrans" cxnId="{C09EFB6F-D8DF-4238-9C5C-88AB2EB97F0D}">
      <dgm:prSet/>
      <dgm:spPr/>
      <dgm:t>
        <a:bodyPr/>
        <a:lstStyle/>
        <a:p>
          <a:endParaRPr lang="en-US"/>
        </a:p>
      </dgm:t>
    </dgm:pt>
    <dgm:pt modelId="{172A2F87-32F4-47CB-95E9-B4933A16C14B}" type="sibTrans" cxnId="{C09EFB6F-D8DF-4238-9C5C-88AB2EB97F0D}">
      <dgm:prSet/>
      <dgm:spPr/>
      <dgm:t>
        <a:bodyPr/>
        <a:lstStyle/>
        <a:p>
          <a:endParaRPr lang="en-US"/>
        </a:p>
      </dgm:t>
    </dgm:pt>
    <dgm:pt modelId="{9728757A-3C78-4070-B304-570B0A85D522}">
      <dgm:prSet/>
      <dgm:spPr/>
      <dgm:t>
        <a:bodyPr/>
        <a:lstStyle/>
        <a:p>
          <a:pPr rtl="0"/>
          <a:r>
            <a:rPr lang="en-US"/>
            <a:t>Local agency can not claim for Medi-Cal services until a service has been provided </a:t>
          </a:r>
          <a:r>
            <a:rPr lang="en-US" u="sng"/>
            <a:t>and</a:t>
          </a:r>
          <a:r>
            <a:rPr lang="en-US"/>
            <a:t> a CPE has been incurred</a:t>
          </a:r>
        </a:p>
      </dgm:t>
    </dgm:pt>
    <dgm:pt modelId="{4E31C513-EA98-403A-82D4-0FFDCB586797}" type="parTrans" cxnId="{8560F8FC-4923-4739-9B96-F8623647B15C}">
      <dgm:prSet/>
      <dgm:spPr/>
      <dgm:t>
        <a:bodyPr/>
        <a:lstStyle/>
        <a:p>
          <a:endParaRPr lang="en-US"/>
        </a:p>
      </dgm:t>
    </dgm:pt>
    <dgm:pt modelId="{5CEBB497-2D0E-4127-BD09-2B591FD11076}" type="sibTrans" cxnId="{8560F8FC-4923-4739-9B96-F8623647B15C}">
      <dgm:prSet/>
      <dgm:spPr/>
      <dgm:t>
        <a:bodyPr/>
        <a:lstStyle/>
        <a:p>
          <a:endParaRPr lang="en-US"/>
        </a:p>
      </dgm:t>
    </dgm:pt>
    <dgm:pt modelId="{BDDF0D76-6E2C-4A80-B350-BD53AA434BD7}">
      <dgm:prSet/>
      <dgm:spPr/>
      <dgm:t>
        <a:bodyPr/>
        <a:lstStyle/>
        <a:p>
          <a:pPr rtl="0"/>
          <a:r>
            <a:rPr lang="en-US"/>
            <a:t>Rates claimed for services equal the costs incurred by local agency</a:t>
          </a:r>
        </a:p>
      </dgm:t>
    </dgm:pt>
    <dgm:pt modelId="{228ECA17-C44C-44E9-B688-93C9B29F70BA}" type="parTrans" cxnId="{5F4C1D6C-E029-4971-912C-447EFC2AC295}">
      <dgm:prSet/>
      <dgm:spPr/>
      <dgm:t>
        <a:bodyPr/>
        <a:lstStyle/>
        <a:p>
          <a:endParaRPr lang="en-US"/>
        </a:p>
      </dgm:t>
    </dgm:pt>
    <dgm:pt modelId="{A216EFBE-60C0-4FE0-AF8C-D53136D10B0B}" type="sibTrans" cxnId="{5F4C1D6C-E029-4971-912C-447EFC2AC295}">
      <dgm:prSet/>
      <dgm:spPr/>
      <dgm:t>
        <a:bodyPr/>
        <a:lstStyle/>
        <a:p>
          <a:endParaRPr lang="en-US"/>
        </a:p>
      </dgm:t>
    </dgm:pt>
    <dgm:pt modelId="{0EFEFF8A-36BD-4983-9F31-7BD2A981460E}">
      <dgm:prSet/>
      <dgm:spPr/>
      <dgm:t>
        <a:bodyPr/>
        <a:lstStyle/>
        <a:p>
          <a:pPr rtl="0"/>
          <a:r>
            <a:rPr lang="en-US"/>
            <a:t>IGTs</a:t>
          </a:r>
        </a:p>
      </dgm:t>
    </dgm:pt>
    <dgm:pt modelId="{6434E095-B91F-4272-B4CF-1CE489E9A07A}" type="parTrans" cxnId="{A28A9E5C-129B-40F0-A5EA-0675CA5F5DD9}">
      <dgm:prSet/>
      <dgm:spPr/>
      <dgm:t>
        <a:bodyPr/>
        <a:lstStyle/>
        <a:p>
          <a:endParaRPr lang="en-US"/>
        </a:p>
      </dgm:t>
    </dgm:pt>
    <dgm:pt modelId="{E5D113C5-75E7-4116-93B5-1B02CCBE44FA}" type="sibTrans" cxnId="{A28A9E5C-129B-40F0-A5EA-0675CA5F5DD9}">
      <dgm:prSet/>
      <dgm:spPr/>
      <dgm:t>
        <a:bodyPr/>
        <a:lstStyle/>
        <a:p>
          <a:endParaRPr lang="en-US"/>
        </a:p>
      </dgm:t>
    </dgm:pt>
    <dgm:pt modelId="{03AEDECA-63F4-4458-B09B-06DC7FB6452C}">
      <dgm:prSet/>
      <dgm:spPr/>
      <dgm:t>
        <a:bodyPr/>
        <a:lstStyle/>
        <a:p>
          <a:pPr rtl="0"/>
          <a:r>
            <a:rPr lang="en-US"/>
            <a:t>Requires a </a:t>
          </a:r>
          <a:r>
            <a:rPr lang="en-US" u="sng"/>
            <a:t>transfer</a:t>
          </a:r>
          <a:r>
            <a:rPr lang="en-US"/>
            <a:t> of local matching funds to State DHCS</a:t>
          </a:r>
        </a:p>
      </dgm:t>
    </dgm:pt>
    <dgm:pt modelId="{27FFD998-4C7B-460B-83D1-936860895A31}" type="parTrans" cxnId="{26697C5C-2DEF-448E-B419-BAD3500B4119}">
      <dgm:prSet/>
      <dgm:spPr/>
      <dgm:t>
        <a:bodyPr/>
        <a:lstStyle/>
        <a:p>
          <a:endParaRPr lang="en-US"/>
        </a:p>
      </dgm:t>
    </dgm:pt>
    <dgm:pt modelId="{9BD8AE91-5AD8-4F39-9ABB-FA03B95BB070}" type="sibTrans" cxnId="{26697C5C-2DEF-448E-B419-BAD3500B4119}">
      <dgm:prSet/>
      <dgm:spPr/>
      <dgm:t>
        <a:bodyPr/>
        <a:lstStyle/>
        <a:p>
          <a:endParaRPr lang="en-US"/>
        </a:p>
      </dgm:t>
    </dgm:pt>
    <dgm:pt modelId="{988D2F6F-1EFA-44F7-9A63-0614F5C1E74B}">
      <dgm:prSet/>
      <dgm:spPr/>
      <dgm:t>
        <a:bodyPr/>
        <a:lstStyle/>
        <a:p>
          <a:pPr rtl="0"/>
          <a:r>
            <a:rPr lang="en-US"/>
            <a:t>Local agency can claim for Medi-Cal services after service is provided irrespective of timing or amount of actual expenditures</a:t>
          </a:r>
        </a:p>
      </dgm:t>
    </dgm:pt>
    <dgm:pt modelId="{EDABECF1-6BC3-437C-ACEF-3B31DC64624F}" type="parTrans" cxnId="{D843E943-1DC7-4777-90CE-01D0122A22E4}">
      <dgm:prSet/>
      <dgm:spPr/>
      <dgm:t>
        <a:bodyPr/>
        <a:lstStyle/>
        <a:p>
          <a:endParaRPr lang="en-US"/>
        </a:p>
      </dgm:t>
    </dgm:pt>
    <dgm:pt modelId="{CE6F11A4-A424-40CB-8BAE-BCD2946B219C}" type="sibTrans" cxnId="{D843E943-1DC7-4777-90CE-01D0122A22E4}">
      <dgm:prSet/>
      <dgm:spPr/>
      <dgm:t>
        <a:bodyPr/>
        <a:lstStyle/>
        <a:p>
          <a:endParaRPr lang="en-US"/>
        </a:p>
      </dgm:t>
    </dgm:pt>
    <dgm:pt modelId="{20234D1A-D943-4FAD-A466-8EBA13039160}">
      <dgm:prSet/>
      <dgm:spPr/>
      <dgm:t>
        <a:bodyPr/>
        <a:lstStyle/>
        <a:p>
          <a:pPr rtl="0"/>
          <a:r>
            <a:rPr lang="en-US"/>
            <a:t>Rates claimed for services are not required to equal the costs incurred by local agency</a:t>
          </a:r>
        </a:p>
      </dgm:t>
    </dgm:pt>
    <dgm:pt modelId="{0AF6D18E-FA17-4CAD-86C7-69F416DB5B44}" type="parTrans" cxnId="{B98892AA-5A10-4B24-8DCF-7CAD206431D4}">
      <dgm:prSet/>
      <dgm:spPr/>
      <dgm:t>
        <a:bodyPr/>
        <a:lstStyle/>
        <a:p>
          <a:endParaRPr lang="en-US"/>
        </a:p>
      </dgm:t>
    </dgm:pt>
    <dgm:pt modelId="{6D1D6A3C-C12A-488F-9BBF-F7D97D619B9A}" type="sibTrans" cxnId="{B98892AA-5A10-4B24-8DCF-7CAD206431D4}">
      <dgm:prSet/>
      <dgm:spPr/>
      <dgm:t>
        <a:bodyPr/>
        <a:lstStyle/>
        <a:p>
          <a:endParaRPr lang="en-US"/>
        </a:p>
      </dgm:t>
    </dgm:pt>
    <dgm:pt modelId="{B0E7EE27-A6FA-4842-86A2-044CE9291F48}" type="pres">
      <dgm:prSet presAssocID="{BA529812-EC27-46C4-B9B6-458E22EBCE09}" presName="Name0" presStyleCnt="0">
        <dgm:presLayoutVars>
          <dgm:dir/>
          <dgm:animLvl val="lvl"/>
          <dgm:resizeHandles val="exact"/>
        </dgm:presLayoutVars>
      </dgm:prSet>
      <dgm:spPr/>
    </dgm:pt>
    <dgm:pt modelId="{E413E741-5769-48AD-BBCC-9474BE0411B6}" type="pres">
      <dgm:prSet presAssocID="{B43127A4-DCE1-4CE5-B47D-6D41F1A05E06}" presName="composite" presStyleCnt="0"/>
      <dgm:spPr/>
    </dgm:pt>
    <dgm:pt modelId="{D1EF1EBC-AD4F-491B-B4E0-B9571672EB99}" type="pres">
      <dgm:prSet presAssocID="{B43127A4-DCE1-4CE5-B47D-6D41F1A05E06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C0116424-2414-4223-8BE6-A341F4529873}" type="pres">
      <dgm:prSet presAssocID="{B43127A4-DCE1-4CE5-B47D-6D41F1A05E06}" presName="desTx" presStyleLbl="alignAccFollowNode1" presStyleIdx="0" presStyleCnt="2">
        <dgm:presLayoutVars>
          <dgm:bulletEnabled val="1"/>
        </dgm:presLayoutVars>
      </dgm:prSet>
      <dgm:spPr/>
    </dgm:pt>
    <dgm:pt modelId="{D9EE18DB-FBDF-46AB-8E6D-439F24E5A8AF}" type="pres">
      <dgm:prSet presAssocID="{B427ACE7-3B89-4596-9091-A404E7DEBBE7}" presName="space" presStyleCnt="0"/>
      <dgm:spPr/>
    </dgm:pt>
    <dgm:pt modelId="{219A1C1C-D3E6-4C23-99C6-5F05FF7DA0DB}" type="pres">
      <dgm:prSet presAssocID="{0EFEFF8A-36BD-4983-9F31-7BD2A981460E}" presName="composite" presStyleCnt="0"/>
      <dgm:spPr/>
    </dgm:pt>
    <dgm:pt modelId="{81962D9B-C89D-443C-B6CB-5EAFDD19D2B7}" type="pres">
      <dgm:prSet presAssocID="{0EFEFF8A-36BD-4983-9F31-7BD2A981460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524E4FAA-8B42-419A-972F-2C030ED57D43}" type="pres">
      <dgm:prSet presAssocID="{0EFEFF8A-36BD-4983-9F31-7BD2A981460E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59D91E01-D17F-4EC4-B7FE-86C0712EF609}" type="presOf" srcId="{988D2F6F-1EFA-44F7-9A63-0614F5C1E74B}" destId="{524E4FAA-8B42-419A-972F-2C030ED57D43}" srcOrd="0" destOrd="1" presId="urn:microsoft.com/office/officeart/2005/8/layout/hList1"/>
    <dgm:cxn modelId="{32C5990F-02CB-4D69-A9AB-7F3907BEB4FD}" type="presOf" srcId="{20234D1A-D943-4FAD-A466-8EBA13039160}" destId="{524E4FAA-8B42-419A-972F-2C030ED57D43}" srcOrd="0" destOrd="2" presId="urn:microsoft.com/office/officeart/2005/8/layout/hList1"/>
    <dgm:cxn modelId="{5A28F711-EF71-42F2-8DC3-94874FC05FD6}" type="presOf" srcId="{BA529812-EC27-46C4-B9B6-458E22EBCE09}" destId="{B0E7EE27-A6FA-4842-86A2-044CE9291F48}" srcOrd="0" destOrd="0" presId="urn:microsoft.com/office/officeart/2005/8/layout/hList1"/>
    <dgm:cxn modelId="{57FCC81D-A4F6-46C4-8110-FA7324F72729}" type="presOf" srcId="{9728757A-3C78-4070-B304-570B0A85D522}" destId="{C0116424-2414-4223-8BE6-A341F4529873}" srcOrd="0" destOrd="1" presId="urn:microsoft.com/office/officeart/2005/8/layout/hList1"/>
    <dgm:cxn modelId="{F7C9D93E-407C-4330-A367-3EF9CDC81DBD}" type="presOf" srcId="{4C57C6F8-4961-4444-8356-59C8FF8B4753}" destId="{C0116424-2414-4223-8BE6-A341F4529873}" srcOrd="0" destOrd="0" presId="urn:microsoft.com/office/officeart/2005/8/layout/hList1"/>
    <dgm:cxn modelId="{B71E3540-99D4-4325-A04F-BB74BF9FF240}" type="presOf" srcId="{03AEDECA-63F4-4458-B09B-06DC7FB6452C}" destId="{524E4FAA-8B42-419A-972F-2C030ED57D43}" srcOrd="0" destOrd="0" presId="urn:microsoft.com/office/officeart/2005/8/layout/hList1"/>
    <dgm:cxn modelId="{26697C5C-2DEF-448E-B419-BAD3500B4119}" srcId="{0EFEFF8A-36BD-4983-9F31-7BD2A981460E}" destId="{03AEDECA-63F4-4458-B09B-06DC7FB6452C}" srcOrd="0" destOrd="0" parTransId="{27FFD998-4C7B-460B-83D1-936860895A31}" sibTransId="{9BD8AE91-5AD8-4F39-9ABB-FA03B95BB070}"/>
    <dgm:cxn modelId="{A28A9E5C-129B-40F0-A5EA-0675CA5F5DD9}" srcId="{BA529812-EC27-46C4-B9B6-458E22EBCE09}" destId="{0EFEFF8A-36BD-4983-9F31-7BD2A981460E}" srcOrd="1" destOrd="0" parTransId="{6434E095-B91F-4272-B4CF-1CE489E9A07A}" sibTransId="{E5D113C5-75E7-4116-93B5-1B02CCBE44FA}"/>
    <dgm:cxn modelId="{D843E943-1DC7-4777-90CE-01D0122A22E4}" srcId="{0EFEFF8A-36BD-4983-9F31-7BD2A981460E}" destId="{988D2F6F-1EFA-44F7-9A63-0614F5C1E74B}" srcOrd="1" destOrd="0" parTransId="{EDABECF1-6BC3-437C-ACEF-3B31DC64624F}" sibTransId="{CE6F11A4-A424-40CB-8BAE-BCD2946B219C}"/>
    <dgm:cxn modelId="{5F4C1D6C-E029-4971-912C-447EFC2AC295}" srcId="{B43127A4-DCE1-4CE5-B47D-6D41F1A05E06}" destId="{BDDF0D76-6E2C-4A80-B350-BD53AA434BD7}" srcOrd="2" destOrd="0" parTransId="{228ECA17-C44C-44E9-B688-93C9B29F70BA}" sibTransId="{A216EFBE-60C0-4FE0-AF8C-D53136D10B0B}"/>
    <dgm:cxn modelId="{C09EFB6F-D8DF-4238-9C5C-88AB2EB97F0D}" srcId="{B43127A4-DCE1-4CE5-B47D-6D41F1A05E06}" destId="{4C57C6F8-4961-4444-8356-59C8FF8B4753}" srcOrd="0" destOrd="0" parTransId="{E760F6AF-4694-47DE-A763-5CAD34F67681}" sibTransId="{172A2F87-32F4-47CB-95E9-B4933A16C14B}"/>
    <dgm:cxn modelId="{E9D98E70-DCD2-4749-8E19-984437E01CB4}" type="presOf" srcId="{BDDF0D76-6E2C-4A80-B350-BD53AA434BD7}" destId="{C0116424-2414-4223-8BE6-A341F4529873}" srcOrd="0" destOrd="2" presId="urn:microsoft.com/office/officeart/2005/8/layout/hList1"/>
    <dgm:cxn modelId="{B8BE8771-5E83-462D-BEDE-3C079A1B0C5A}" type="presOf" srcId="{0EFEFF8A-36BD-4983-9F31-7BD2A981460E}" destId="{81962D9B-C89D-443C-B6CB-5EAFDD19D2B7}" srcOrd="0" destOrd="0" presId="urn:microsoft.com/office/officeart/2005/8/layout/hList1"/>
    <dgm:cxn modelId="{B98892AA-5A10-4B24-8DCF-7CAD206431D4}" srcId="{0EFEFF8A-36BD-4983-9F31-7BD2A981460E}" destId="{20234D1A-D943-4FAD-A466-8EBA13039160}" srcOrd="2" destOrd="0" parTransId="{0AF6D18E-FA17-4CAD-86C7-69F416DB5B44}" sibTransId="{6D1D6A3C-C12A-488F-9BBF-F7D97D619B9A}"/>
    <dgm:cxn modelId="{FBA3BCB8-4A33-45F3-BB06-55B49EF1CFEA}" srcId="{BA529812-EC27-46C4-B9B6-458E22EBCE09}" destId="{B43127A4-DCE1-4CE5-B47D-6D41F1A05E06}" srcOrd="0" destOrd="0" parTransId="{E77BA55C-1A53-4164-A2CE-D7F4C1E4383B}" sibTransId="{B427ACE7-3B89-4596-9091-A404E7DEBBE7}"/>
    <dgm:cxn modelId="{F305EBC3-400E-45D1-B1E7-05F0044BFFD6}" type="presOf" srcId="{B43127A4-DCE1-4CE5-B47D-6D41F1A05E06}" destId="{D1EF1EBC-AD4F-491B-B4E0-B9571672EB99}" srcOrd="0" destOrd="0" presId="urn:microsoft.com/office/officeart/2005/8/layout/hList1"/>
    <dgm:cxn modelId="{8560F8FC-4923-4739-9B96-F8623647B15C}" srcId="{B43127A4-DCE1-4CE5-B47D-6D41F1A05E06}" destId="{9728757A-3C78-4070-B304-570B0A85D522}" srcOrd="1" destOrd="0" parTransId="{4E31C513-EA98-403A-82D4-0FFDCB586797}" sibTransId="{5CEBB497-2D0E-4127-BD09-2B591FD11076}"/>
    <dgm:cxn modelId="{46FEFAD8-49BF-476E-BEFD-673626C33A6D}" type="presParOf" srcId="{B0E7EE27-A6FA-4842-86A2-044CE9291F48}" destId="{E413E741-5769-48AD-BBCC-9474BE0411B6}" srcOrd="0" destOrd="0" presId="urn:microsoft.com/office/officeart/2005/8/layout/hList1"/>
    <dgm:cxn modelId="{CE766178-2D49-4B11-8DFE-100A5CC1595F}" type="presParOf" srcId="{E413E741-5769-48AD-BBCC-9474BE0411B6}" destId="{D1EF1EBC-AD4F-491B-B4E0-B9571672EB99}" srcOrd="0" destOrd="0" presId="urn:microsoft.com/office/officeart/2005/8/layout/hList1"/>
    <dgm:cxn modelId="{4EC279B4-1AE9-4873-AA83-1AF1D1BBBDF9}" type="presParOf" srcId="{E413E741-5769-48AD-BBCC-9474BE0411B6}" destId="{C0116424-2414-4223-8BE6-A341F4529873}" srcOrd="1" destOrd="0" presId="urn:microsoft.com/office/officeart/2005/8/layout/hList1"/>
    <dgm:cxn modelId="{B6325D87-31D8-4D79-886A-7E0963547E68}" type="presParOf" srcId="{B0E7EE27-A6FA-4842-86A2-044CE9291F48}" destId="{D9EE18DB-FBDF-46AB-8E6D-439F24E5A8AF}" srcOrd="1" destOrd="0" presId="urn:microsoft.com/office/officeart/2005/8/layout/hList1"/>
    <dgm:cxn modelId="{F7649FC7-CBF5-4BB8-A26F-708C25C34261}" type="presParOf" srcId="{B0E7EE27-A6FA-4842-86A2-044CE9291F48}" destId="{219A1C1C-D3E6-4C23-99C6-5F05FF7DA0DB}" srcOrd="2" destOrd="0" presId="urn:microsoft.com/office/officeart/2005/8/layout/hList1"/>
    <dgm:cxn modelId="{EB71EE11-3472-49C8-8B01-C62AAB47E24B}" type="presParOf" srcId="{219A1C1C-D3E6-4C23-99C6-5F05FF7DA0DB}" destId="{81962D9B-C89D-443C-B6CB-5EAFDD19D2B7}" srcOrd="0" destOrd="0" presId="urn:microsoft.com/office/officeart/2005/8/layout/hList1"/>
    <dgm:cxn modelId="{F5E5D0B1-97E7-4732-B820-AD9618C13136}" type="presParOf" srcId="{219A1C1C-D3E6-4C23-99C6-5F05FF7DA0DB}" destId="{524E4FAA-8B42-419A-972F-2C030ED57D4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9D02BB0-1866-4650-9EC3-F45682E2439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DD9702F-7132-4B61-A06C-0946C3E2E36B}">
      <dgm:prSet/>
      <dgm:spPr/>
      <dgm:t>
        <a:bodyPr/>
        <a:lstStyle/>
        <a:p>
          <a:pPr rtl="0"/>
          <a:r>
            <a:rPr lang="en-US"/>
            <a:t>Medi-Cal Beneficiary receives 45 minutes of therapy from provider and provider incurs 15 minutes documentation time</a:t>
          </a:r>
        </a:p>
      </dgm:t>
    </dgm:pt>
    <dgm:pt modelId="{9BEA7CDC-F536-4D5F-A204-6D0662474DB6}" type="parTrans" cxnId="{F0B88CDA-B803-4006-AC91-5DA1CD757E5D}">
      <dgm:prSet/>
      <dgm:spPr/>
      <dgm:t>
        <a:bodyPr/>
        <a:lstStyle/>
        <a:p>
          <a:endParaRPr lang="en-US"/>
        </a:p>
      </dgm:t>
    </dgm:pt>
    <dgm:pt modelId="{F9031EBE-CFE6-40CD-AED7-54FA80967AF5}" type="sibTrans" cxnId="{F0B88CDA-B803-4006-AC91-5DA1CD757E5D}">
      <dgm:prSet/>
      <dgm:spPr/>
      <dgm:t>
        <a:bodyPr/>
        <a:lstStyle/>
        <a:p>
          <a:endParaRPr lang="en-US"/>
        </a:p>
      </dgm:t>
    </dgm:pt>
    <dgm:pt modelId="{D340F25F-D368-4002-8076-A858EC775DB8}">
      <dgm:prSet/>
      <dgm:spPr/>
      <dgm:t>
        <a:bodyPr/>
        <a:lstStyle/>
        <a:p>
          <a:pPr rtl="0"/>
          <a:r>
            <a:rPr lang="en-US"/>
            <a:t>Provider enters Mode 15, Service Function Code 40 into Behavioral Health Plan’s claiming system which has a contract rate of $4.00 per minute of service for the provider</a:t>
          </a:r>
        </a:p>
      </dgm:t>
    </dgm:pt>
    <dgm:pt modelId="{3E5F58E8-467B-44BF-B83D-BE2247800558}" type="parTrans" cxnId="{0CC81EE4-D080-4AFB-BB94-3C053FCEB87C}">
      <dgm:prSet/>
      <dgm:spPr/>
      <dgm:t>
        <a:bodyPr/>
        <a:lstStyle/>
        <a:p>
          <a:endParaRPr lang="en-US"/>
        </a:p>
      </dgm:t>
    </dgm:pt>
    <dgm:pt modelId="{1220D4EB-022D-4390-964F-4BEA0EA4F919}" type="sibTrans" cxnId="{0CC81EE4-D080-4AFB-BB94-3C053FCEB87C}">
      <dgm:prSet/>
      <dgm:spPr/>
      <dgm:t>
        <a:bodyPr/>
        <a:lstStyle/>
        <a:p>
          <a:endParaRPr lang="en-US"/>
        </a:p>
      </dgm:t>
    </dgm:pt>
    <dgm:pt modelId="{D4D92AB0-36A1-4929-9E99-8EEA4C5A8760}">
      <dgm:prSet/>
      <dgm:spPr/>
      <dgm:t>
        <a:bodyPr/>
        <a:lstStyle/>
        <a:p>
          <a:pPr rtl="0"/>
          <a:r>
            <a:rPr lang="en-US"/>
            <a:t>BH Plan pays provider $240 for 60 minutes of Mode 15, Service Function Code 40 </a:t>
          </a:r>
        </a:p>
      </dgm:t>
    </dgm:pt>
    <dgm:pt modelId="{7AC29382-928D-45AA-A2AE-4E5A881D8D20}" type="parTrans" cxnId="{F76B0D85-120F-45F3-9CFD-4B7944EFC65C}">
      <dgm:prSet/>
      <dgm:spPr/>
      <dgm:t>
        <a:bodyPr/>
        <a:lstStyle/>
        <a:p>
          <a:endParaRPr lang="en-US"/>
        </a:p>
      </dgm:t>
    </dgm:pt>
    <dgm:pt modelId="{5C55A96D-10C9-4D56-9CFC-7782664D90F7}" type="sibTrans" cxnId="{F76B0D85-120F-45F3-9CFD-4B7944EFC65C}">
      <dgm:prSet/>
      <dgm:spPr/>
      <dgm:t>
        <a:bodyPr/>
        <a:lstStyle/>
        <a:p>
          <a:endParaRPr lang="en-US"/>
        </a:p>
      </dgm:t>
    </dgm:pt>
    <dgm:pt modelId="{6513D0D2-22BB-4E1A-9140-56E34DBD11E8}">
      <dgm:prSet/>
      <dgm:spPr/>
      <dgm:t>
        <a:bodyPr/>
        <a:lstStyle/>
        <a:p>
          <a:pPr rtl="0"/>
          <a:r>
            <a:rPr lang="en-US"/>
            <a:t>BH Plan submits $240 claim to DHCS’s Short-Doyle/Medi-Cal system</a:t>
          </a:r>
        </a:p>
      </dgm:t>
    </dgm:pt>
    <dgm:pt modelId="{B7D75BDA-5120-438E-AD60-9C87F411977A}" type="parTrans" cxnId="{14404288-6AA4-4CB2-BC6F-C2F1B2F40C1C}">
      <dgm:prSet/>
      <dgm:spPr/>
      <dgm:t>
        <a:bodyPr/>
        <a:lstStyle/>
        <a:p>
          <a:endParaRPr lang="en-US"/>
        </a:p>
      </dgm:t>
    </dgm:pt>
    <dgm:pt modelId="{F82B9E5B-6C99-425B-ACA9-D9D5CDA046B5}" type="sibTrans" cxnId="{14404288-6AA4-4CB2-BC6F-C2F1B2F40C1C}">
      <dgm:prSet/>
      <dgm:spPr/>
      <dgm:t>
        <a:bodyPr/>
        <a:lstStyle/>
        <a:p>
          <a:endParaRPr lang="en-US"/>
        </a:p>
      </dgm:t>
    </dgm:pt>
    <dgm:pt modelId="{DEE6C10C-D3C3-4814-AE54-8F81C23E6F68}">
      <dgm:prSet/>
      <dgm:spPr/>
      <dgm:t>
        <a:bodyPr/>
        <a:lstStyle/>
        <a:p>
          <a:pPr rtl="0"/>
          <a:r>
            <a:rPr lang="en-US"/>
            <a:t>SD/MC system adjudicates claim and determines $120 is federal share and $120 is local/county share</a:t>
          </a:r>
        </a:p>
      </dgm:t>
    </dgm:pt>
    <dgm:pt modelId="{CDE4ED11-7A1F-4AF5-9B74-CA8C829AF735}" type="parTrans" cxnId="{CEA3D383-D96F-4A11-80BE-928A9B667C61}">
      <dgm:prSet/>
      <dgm:spPr/>
      <dgm:t>
        <a:bodyPr/>
        <a:lstStyle/>
        <a:p>
          <a:endParaRPr lang="en-US"/>
        </a:p>
      </dgm:t>
    </dgm:pt>
    <dgm:pt modelId="{11C84C55-ABB6-4468-AE47-FFDAD0E21AED}" type="sibTrans" cxnId="{CEA3D383-D96F-4A11-80BE-928A9B667C61}">
      <dgm:prSet/>
      <dgm:spPr/>
      <dgm:t>
        <a:bodyPr/>
        <a:lstStyle/>
        <a:p>
          <a:endParaRPr lang="en-US"/>
        </a:p>
      </dgm:t>
    </dgm:pt>
    <dgm:pt modelId="{5976D4A4-FBBE-48BE-A9D4-B5F7B4413A7C}">
      <dgm:prSet/>
      <dgm:spPr/>
      <dgm:t>
        <a:bodyPr/>
        <a:lstStyle/>
        <a:p>
          <a:pPr rtl="0"/>
          <a:r>
            <a:rPr lang="en-US"/>
            <a:t>BH Plan receives $120 payment from the State</a:t>
          </a:r>
        </a:p>
      </dgm:t>
    </dgm:pt>
    <dgm:pt modelId="{107B97C4-EDFD-4A0B-899D-6A98912094D1}" type="parTrans" cxnId="{9750136C-6A2D-440D-9E2D-E8759D963401}">
      <dgm:prSet/>
      <dgm:spPr/>
      <dgm:t>
        <a:bodyPr/>
        <a:lstStyle/>
        <a:p>
          <a:endParaRPr lang="en-US"/>
        </a:p>
      </dgm:t>
    </dgm:pt>
    <dgm:pt modelId="{6B483124-32FA-47E1-9D9C-8C7875DF8C0E}" type="sibTrans" cxnId="{9750136C-6A2D-440D-9E2D-E8759D963401}">
      <dgm:prSet/>
      <dgm:spPr/>
      <dgm:t>
        <a:bodyPr/>
        <a:lstStyle/>
        <a:p>
          <a:endParaRPr lang="en-US"/>
        </a:p>
      </dgm:t>
    </dgm:pt>
    <dgm:pt modelId="{9AC421E5-18A3-4014-8F6B-0B0F9DC4420E}" type="pres">
      <dgm:prSet presAssocID="{A9D02BB0-1866-4650-9EC3-F45682E24394}" presName="CompostProcess" presStyleCnt="0">
        <dgm:presLayoutVars>
          <dgm:dir/>
          <dgm:resizeHandles val="exact"/>
        </dgm:presLayoutVars>
      </dgm:prSet>
      <dgm:spPr/>
    </dgm:pt>
    <dgm:pt modelId="{BF8D2DD0-452C-4AF6-89F0-1EECE38D8C47}" type="pres">
      <dgm:prSet presAssocID="{A9D02BB0-1866-4650-9EC3-F45682E24394}" presName="arrow" presStyleLbl="bgShp" presStyleIdx="0" presStyleCnt="1"/>
      <dgm:spPr/>
    </dgm:pt>
    <dgm:pt modelId="{FB29C7BE-B443-4103-9187-EFFE7068C2A7}" type="pres">
      <dgm:prSet presAssocID="{A9D02BB0-1866-4650-9EC3-F45682E24394}" presName="linearProcess" presStyleCnt="0"/>
      <dgm:spPr/>
    </dgm:pt>
    <dgm:pt modelId="{585D9D7E-73A1-423B-ABF9-1EDF37BC81BE}" type="pres">
      <dgm:prSet presAssocID="{2DD9702F-7132-4B61-A06C-0946C3E2E36B}" presName="textNode" presStyleLbl="node1" presStyleIdx="0" presStyleCnt="6">
        <dgm:presLayoutVars>
          <dgm:bulletEnabled val="1"/>
        </dgm:presLayoutVars>
      </dgm:prSet>
      <dgm:spPr/>
    </dgm:pt>
    <dgm:pt modelId="{FEBE9625-E1B7-4F18-A151-A4C2089D3592}" type="pres">
      <dgm:prSet presAssocID="{F9031EBE-CFE6-40CD-AED7-54FA80967AF5}" presName="sibTrans" presStyleCnt="0"/>
      <dgm:spPr/>
    </dgm:pt>
    <dgm:pt modelId="{FD92B355-909E-4EE1-BA6A-C52FC349E35A}" type="pres">
      <dgm:prSet presAssocID="{D340F25F-D368-4002-8076-A858EC775DB8}" presName="textNode" presStyleLbl="node1" presStyleIdx="1" presStyleCnt="6">
        <dgm:presLayoutVars>
          <dgm:bulletEnabled val="1"/>
        </dgm:presLayoutVars>
      </dgm:prSet>
      <dgm:spPr/>
    </dgm:pt>
    <dgm:pt modelId="{620B1D0C-A66D-4514-9875-633CA18EE3A3}" type="pres">
      <dgm:prSet presAssocID="{1220D4EB-022D-4390-964F-4BEA0EA4F919}" presName="sibTrans" presStyleCnt="0"/>
      <dgm:spPr/>
    </dgm:pt>
    <dgm:pt modelId="{4899D100-E0A0-4EE9-9D35-B91EC9E229E0}" type="pres">
      <dgm:prSet presAssocID="{D4D92AB0-36A1-4929-9E99-8EEA4C5A8760}" presName="textNode" presStyleLbl="node1" presStyleIdx="2" presStyleCnt="6">
        <dgm:presLayoutVars>
          <dgm:bulletEnabled val="1"/>
        </dgm:presLayoutVars>
      </dgm:prSet>
      <dgm:spPr/>
    </dgm:pt>
    <dgm:pt modelId="{E3C637BD-063B-4ECD-AD4C-3E7112DAC506}" type="pres">
      <dgm:prSet presAssocID="{5C55A96D-10C9-4D56-9CFC-7782664D90F7}" presName="sibTrans" presStyleCnt="0"/>
      <dgm:spPr/>
    </dgm:pt>
    <dgm:pt modelId="{624B18C4-DE1A-412D-B19E-E7F102512D6F}" type="pres">
      <dgm:prSet presAssocID="{6513D0D2-22BB-4E1A-9140-56E34DBD11E8}" presName="textNode" presStyleLbl="node1" presStyleIdx="3" presStyleCnt="6">
        <dgm:presLayoutVars>
          <dgm:bulletEnabled val="1"/>
        </dgm:presLayoutVars>
      </dgm:prSet>
      <dgm:spPr/>
    </dgm:pt>
    <dgm:pt modelId="{26F87A4E-DC13-4E97-A47D-5B48714E98F2}" type="pres">
      <dgm:prSet presAssocID="{F82B9E5B-6C99-425B-ACA9-D9D5CDA046B5}" presName="sibTrans" presStyleCnt="0"/>
      <dgm:spPr/>
    </dgm:pt>
    <dgm:pt modelId="{9886D29D-5503-4A31-A28E-57B3EF343C64}" type="pres">
      <dgm:prSet presAssocID="{DEE6C10C-D3C3-4814-AE54-8F81C23E6F68}" presName="textNode" presStyleLbl="node1" presStyleIdx="4" presStyleCnt="6">
        <dgm:presLayoutVars>
          <dgm:bulletEnabled val="1"/>
        </dgm:presLayoutVars>
      </dgm:prSet>
      <dgm:spPr/>
    </dgm:pt>
    <dgm:pt modelId="{13CF7F54-6DAD-4EF3-879B-32CF11F8045A}" type="pres">
      <dgm:prSet presAssocID="{11C84C55-ABB6-4468-AE47-FFDAD0E21AED}" presName="sibTrans" presStyleCnt="0"/>
      <dgm:spPr/>
    </dgm:pt>
    <dgm:pt modelId="{F2451C31-86EA-4CB2-8B2C-C515C8B374FF}" type="pres">
      <dgm:prSet presAssocID="{5976D4A4-FBBE-48BE-A9D4-B5F7B4413A7C}" presName="textNode" presStyleLbl="node1" presStyleIdx="5" presStyleCnt="6">
        <dgm:presLayoutVars>
          <dgm:bulletEnabled val="1"/>
        </dgm:presLayoutVars>
      </dgm:prSet>
      <dgm:spPr/>
    </dgm:pt>
  </dgm:ptLst>
  <dgm:cxnLst>
    <dgm:cxn modelId="{BF557B2E-3E3C-4837-A4A7-A6779D88A2D6}" type="presOf" srcId="{6513D0D2-22BB-4E1A-9140-56E34DBD11E8}" destId="{624B18C4-DE1A-412D-B19E-E7F102512D6F}" srcOrd="0" destOrd="0" presId="urn:microsoft.com/office/officeart/2005/8/layout/hProcess9"/>
    <dgm:cxn modelId="{C244E52E-8067-4582-ABFE-5A9D9A7C5567}" type="presOf" srcId="{DEE6C10C-D3C3-4814-AE54-8F81C23E6F68}" destId="{9886D29D-5503-4A31-A28E-57B3EF343C64}" srcOrd="0" destOrd="0" presId="urn:microsoft.com/office/officeart/2005/8/layout/hProcess9"/>
    <dgm:cxn modelId="{9750136C-6A2D-440D-9E2D-E8759D963401}" srcId="{A9D02BB0-1866-4650-9EC3-F45682E24394}" destId="{5976D4A4-FBBE-48BE-A9D4-B5F7B4413A7C}" srcOrd="5" destOrd="0" parTransId="{107B97C4-EDFD-4A0B-899D-6A98912094D1}" sibTransId="{6B483124-32FA-47E1-9D9C-8C7875DF8C0E}"/>
    <dgm:cxn modelId="{CEA3D383-D96F-4A11-80BE-928A9B667C61}" srcId="{A9D02BB0-1866-4650-9EC3-F45682E24394}" destId="{DEE6C10C-D3C3-4814-AE54-8F81C23E6F68}" srcOrd="4" destOrd="0" parTransId="{CDE4ED11-7A1F-4AF5-9B74-CA8C829AF735}" sibTransId="{11C84C55-ABB6-4468-AE47-FFDAD0E21AED}"/>
    <dgm:cxn modelId="{F76B0D85-120F-45F3-9CFD-4B7944EFC65C}" srcId="{A9D02BB0-1866-4650-9EC3-F45682E24394}" destId="{D4D92AB0-36A1-4929-9E99-8EEA4C5A8760}" srcOrd="2" destOrd="0" parTransId="{7AC29382-928D-45AA-A2AE-4E5A881D8D20}" sibTransId="{5C55A96D-10C9-4D56-9CFC-7782664D90F7}"/>
    <dgm:cxn modelId="{14404288-6AA4-4CB2-BC6F-C2F1B2F40C1C}" srcId="{A9D02BB0-1866-4650-9EC3-F45682E24394}" destId="{6513D0D2-22BB-4E1A-9140-56E34DBD11E8}" srcOrd="3" destOrd="0" parTransId="{B7D75BDA-5120-438E-AD60-9C87F411977A}" sibTransId="{F82B9E5B-6C99-425B-ACA9-D9D5CDA046B5}"/>
    <dgm:cxn modelId="{FE6AA6A9-B30E-4B28-9C51-52CE8FA4BD99}" type="presOf" srcId="{D340F25F-D368-4002-8076-A858EC775DB8}" destId="{FD92B355-909E-4EE1-BA6A-C52FC349E35A}" srcOrd="0" destOrd="0" presId="urn:microsoft.com/office/officeart/2005/8/layout/hProcess9"/>
    <dgm:cxn modelId="{F0B88CDA-B803-4006-AC91-5DA1CD757E5D}" srcId="{A9D02BB0-1866-4650-9EC3-F45682E24394}" destId="{2DD9702F-7132-4B61-A06C-0946C3E2E36B}" srcOrd="0" destOrd="0" parTransId="{9BEA7CDC-F536-4D5F-A204-6D0662474DB6}" sibTransId="{F9031EBE-CFE6-40CD-AED7-54FA80967AF5}"/>
    <dgm:cxn modelId="{8582F5DA-CD9A-4FBE-A9BD-7A347E6B490C}" type="presOf" srcId="{2DD9702F-7132-4B61-A06C-0946C3E2E36B}" destId="{585D9D7E-73A1-423B-ABF9-1EDF37BC81BE}" srcOrd="0" destOrd="0" presId="urn:microsoft.com/office/officeart/2005/8/layout/hProcess9"/>
    <dgm:cxn modelId="{0CC81EE4-D080-4AFB-BB94-3C053FCEB87C}" srcId="{A9D02BB0-1866-4650-9EC3-F45682E24394}" destId="{D340F25F-D368-4002-8076-A858EC775DB8}" srcOrd="1" destOrd="0" parTransId="{3E5F58E8-467B-44BF-B83D-BE2247800558}" sibTransId="{1220D4EB-022D-4390-964F-4BEA0EA4F919}"/>
    <dgm:cxn modelId="{FA786BE9-3365-4247-AF54-5BAC7AC9B913}" type="presOf" srcId="{D4D92AB0-36A1-4929-9E99-8EEA4C5A8760}" destId="{4899D100-E0A0-4EE9-9D35-B91EC9E229E0}" srcOrd="0" destOrd="0" presId="urn:microsoft.com/office/officeart/2005/8/layout/hProcess9"/>
    <dgm:cxn modelId="{BC3AE6EF-85CD-4E8C-B05D-E062B70D0395}" type="presOf" srcId="{A9D02BB0-1866-4650-9EC3-F45682E24394}" destId="{9AC421E5-18A3-4014-8F6B-0B0F9DC4420E}" srcOrd="0" destOrd="0" presId="urn:microsoft.com/office/officeart/2005/8/layout/hProcess9"/>
    <dgm:cxn modelId="{F20C8EF6-402E-43CD-A8D1-4BA283A1870F}" type="presOf" srcId="{5976D4A4-FBBE-48BE-A9D4-B5F7B4413A7C}" destId="{F2451C31-86EA-4CB2-8B2C-C515C8B374FF}" srcOrd="0" destOrd="0" presId="urn:microsoft.com/office/officeart/2005/8/layout/hProcess9"/>
    <dgm:cxn modelId="{5D1B1A80-3ECA-4214-87B5-9F6A5DC01ACD}" type="presParOf" srcId="{9AC421E5-18A3-4014-8F6B-0B0F9DC4420E}" destId="{BF8D2DD0-452C-4AF6-89F0-1EECE38D8C47}" srcOrd="0" destOrd="0" presId="urn:microsoft.com/office/officeart/2005/8/layout/hProcess9"/>
    <dgm:cxn modelId="{885F2FCC-776B-4562-9590-0356220F7E25}" type="presParOf" srcId="{9AC421E5-18A3-4014-8F6B-0B0F9DC4420E}" destId="{FB29C7BE-B443-4103-9187-EFFE7068C2A7}" srcOrd="1" destOrd="0" presId="urn:microsoft.com/office/officeart/2005/8/layout/hProcess9"/>
    <dgm:cxn modelId="{871A459F-8A78-4A7B-B653-41704B2E52DC}" type="presParOf" srcId="{FB29C7BE-B443-4103-9187-EFFE7068C2A7}" destId="{585D9D7E-73A1-423B-ABF9-1EDF37BC81BE}" srcOrd="0" destOrd="0" presId="urn:microsoft.com/office/officeart/2005/8/layout/hProcess9"/>
    <dgm:cxn modelId="{B0627DB4-FC3D-409C-8F7E-F3ED506D4BD5}" type="presParOf" srcId="{FB29C7BE-B443-4103-9187-EFFE7068C2A7}" destId="{FEBE9625-E1B7-4F18-A151-A4C2089D3592}" srcOrd="1" destOrd="0" presId="urn:microsoft.com/office/officeart/2005/8/layout/hProcess9"/>
    <dgm:cxn modelId="{D8262307-7E7A-4303-9B2C-77BBFFA72138}" type="presParOf" srcId="{FB29C7BE-B443-4103-9187-EFFE7068C2A7}" destId="{FD92B355-909E-4EE1-BA6A-C52FC349E35A}" srcOrd="2" destOrd="0" presId="urn:microsoft.com/office/officeart/2005/8/layout/hProcess9"/>
    <dgm:cxn modelId="{997C723C-F685-469E-B00E-0AC858A7EA9F}" type="presParOf" srcId="{FB29C7BE-B443-4103-9187-EFFE7068C2A7}" destId="{620B1D0C-A66D-4514-9875-633CA18EE3A3}" srcOrd="3" destOrd="0" presId="urn:microsoft.com/office/officeart/2005/8/layout/hProcess9"/>
    <dgm:cxn modelId="{2C337E46-8934-4710-8982-790CCF19D1BD}" type="presParOf" srcId="{FB29C7BE-B443-4103-9187-EFFE7068C2A7}" destId="{4899D100-E0A0-4EE9-9D35-B91EC9E229E0}" srcOrd="4" destOrd="0" presId="urn:microsoft.com/office/officeart/2005/8/layout/hProcess9"/>
    <dgm:cxn modelId="{88D4944E-570F-4F98-971D-BAB2D044D18F}" type="presParOf" srcId="{FB29C7BE-B443-4103-9187-EFFE7068C2A7}" destId="{E3C637BD-063B-4ECD-AD4C-3E7112DAC506}" srcOrd="5" destOrd="0" presId="urn:microsoft.com/office/officeart/2005/8/layout/hProcess9"/>
    <dgm:cxn modelId="{A0B3034A-9EA1-43F9-B9D5-320F7A99B8C5}" type="presParOf" srcId="{FB29C7BE-B443-4103-9187-EFFE7068C2A7}" destId="{624B18C4-DE1A-412D-B19E-E7F102512D6F}" srcOrd="6" destOrd="0" presId="urn:microsoft.com/office/officeart/2005/8/layout/hProcess9"/>
    <dgm:cxn modelId="{110F995A-7AC1-4893-ADB0-E38A0C58999F}" type="presParOf" srcId="{FB29C7BE-B443-4103-9187-EFFE7068C2A7}" destId="{26F87A4E-DC13-4E97-A47D-5B48714E98F2}" srcOrd="7" destOrd="0" presId="urn:microsoft.com/office/officeart/2005/8/layout/hProcess9"/>
    <dgm:cxn modelId="{C0326D63-D427-4D82-A9CC-1B5A3ACA8E3F}" type="presParOf" srcId="{FB29C7BE-B443-4103-9187-EFFE7068C2A7}" destId="{9886D29D-5503-4A31-A28E-57B3EF343C64}" srcOrd="8" destOrd="0" presId="urn:microsoft.com/office/officeart/2005/8/layout/hProcess9"/>
    <dgm:cxn modelId="{51264110-9C66-4856-B780-C2672A019E24}" type="presParOf" srcId="{FB29C7BE-B443-4103-9187-EFFE7068C2A7}" destId="{13CF7F54-6DAD-4EF3-879B-32CF11F8045A}" srcOrd="9" destOrd="0" presId="urn:microsoft.com/office/officeart/2005/8/layout/hProcess9"/>
    <dgm:cxn modelId="{322C2134-79E7-4DF0-ABEA-F6E77DE522A0}" type="presParOf" srcId="{FB29C7BE-B443-4103-9187-EFFE7068C2A7}" destId="{F2451C31-86EA-4CB2-8B2C-C515C8B374FF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36B5FEE-A724-4E2C-8CE9-1B93DB94DF6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D06A5E9-9D7B-4B77-95D8-D280D869CDA5}">
      <dgm:prSet/>
      <dgm:spPr/>
      <dgm:t>
        <a:bodyPr/>
        <a:lstStyle/>
        <a:p>
          <a:pPr rtl="0"/>
          <a:r>
            <a:rPr lang="en-US"/>
            <a:t>42 CFR Section 433.51(c) generally requires that Federal funds cannot be considered as the State’s share in claiming Federal Financial Participation</a:t>
          </a:r>
        </a:p>
      </dgm:t>
    </dgm:pt>
    <dgm:pt modelId="{FCDAD7B5-2130-42F7-8CAC-D13A2341E468}" type="parTrans" cxnId="{CF1A7558-63A7-4A9F-B3B7-E8A5BB00466A}">
      <dgm:prSet/>
      <dgm:spPr/>
      <dgm:t>
        <a:bodyPr/>
        <a:lstStyle/>
        <a:p>
          <a:endParaRPr lang="en-US"/>
        </a:p>
      </dgm:t>
    </dgm:pt>
    <dgm:pt modelId="{16DB3F3A-37F6-4454-B7CC-22F21938A733}" type="sibTrans" cxnId="{CF1A7558-63A7-4A9F-B3B7-E8A5BB00466A}">
      <dgm:prSet/>
      <dgm:spPr/>
      <dgm:t>
        <a:bodyPr/>
        <a:lstStyle/>
        <a:p>
          <a:endParaRPr lang="en-US"/>
        </a:p>
      </dgm:t>
    </dgm:pt>
    <dgm:pt modelId="{444EC982-F5A5-4BB7-B9D7-804097E26126}">
      <dgm:prSet/>
      <dgm:spPr/>
      <dgm:t>
        <a:bodyPr/>
        <a:lstStyle/>
        <a:p>
          <a:pPr rtl="0"/>
          <a:r>
            <a:rPr lang="en-US"/>
            <a:t>Exception for Federal funds that are authorized by Federal law to be used to match other Federal funds</a:t>
          </a:r>
        </a:p>
      </dgm:t>
    </dgm:pt>
    <dgm:pt modelId="{8B81BA4D-BD92-4ED9-8963-7DC01A702869}" type="parTrans" cxnId="{56D44C53-F713-470F-8946-B86080AB4FDD}">
      <dgm:prSet/>
      <dgm:spPr/>
      <dgm:t>
        <a:bodyPr/>
        <a:lstStyle/>
        <a:p>
          <a:endParaRPr lang="en-US"/>
        </a:p>
      </dgm:t>
    </dgm:pt>
    <dgm:pt modelId="{F633198D-DBAF-41E1-B630-F9E471789DE9}" type="sibTrans" cxnId="{56D44C53-F713-470F-8946-B86080AB4FDD}">
      <dgm:prSet/>
      <dgm:spPr/>
      <dgm:t>
        <a:bodyPr/>
        <a:lstStyle/>
        <a:p>
          <a:endParaRPr lang="en-US"/>
        </a:p>
      </dgm:t>
    </dgm:pt>
    <dgm:pt modelId="{66936ED5-58D0-43C4-B357-AE1C48939F92}">
      <dgm:prSet/>
      <dgm:spPr/>
      <dgm:t>
        <a:bodyPr/>
        <a:lstStyle/>
        <a:p>
          <a:pPr rtl="0"/>
          <a:r>
            <a:rPr lang="en-US"/>
            <a:t>Behavioral health funds that cannot be used to fund IGT</a:t>
          </a:r>
        </a:p>
      </dgm:t>
    </dgm:pt>
    <dgm:pt modelId="{6580EC23-99DA-42DB-84D5-482D3D492A5F}" type="parTrans" cxnId="{089BA741-EE3B-4992-9AE4-3E0EB143C546}">
      <dgm:prSet/>
      <dgm:spPr/>
      <dgm:t>
        <a:bodyPr/>
        <a:lstStyle/>
        <a:p>
          <a:endParaRPr lang="en-US"/>
        </a:p>
      </dgm:t>
    </dgm:pt>
    <dgm:pt modelId="{01252F23-AF5C-452B-9AA8-294AFCF0BFA3}" type="sibTrans" cxnId="{089BA741-EE3B-4992-9AE4-3E0EB143C546}">
      <dgm:prSet/>
      <dgm:spPr/>
      <dgm:t>
        <a:bodyPr/>
        <a:lstStyle/>
        <a:p>
          <a:endParaRPr lang="en-US"/>
        </a:p>
      </dgm:t>
    </dgm:pt>
    <dgm:pt modelId="{A1BF8CE4-8E01-4928-9263-BA55A2DF2A7C}">
      <dgm:prSet/>
      <dgm:spPr/>
      <dgm:t>
        <a:bodyPr/>
        <a:lstStyle/>
        <a:p>
          <a:pPr rtl="0"/>
          <a:r>
            <a:rPr lang="en-US"/>
            <a:t>SAMHSA Mental Health Block Grant</a:t>
          </a:r>
        </a:p>
      </dgm:t>
    </dgm:pt>
    <dgm:pt modelId="{3729385A-1064-43ED-9F69-5253AF2C6A1A}" type="parTrans" cxnId="{EFD98A25-DB6B-43B6-964B-5C3D5A8BEF38}">
      <dgm:prSet/>
      <dgm:spPr/>
      <dgm:t>
        <a:bodyPr/>
        <a:lstStyle/>
        <a:p>
          <a:endParaRPr lang="en-US"/>
        </a:p>
      </dgm:t>
    </dgm:pt>
    <dgm:pt modelId="{9DA2B4FF-A7BB-4A32-8967-A47EA5AC2462}" type="sibTrans" cxnId="{EFD98A25-DB6B-43B6-964B-5C3D5A8BEF38}">
      <dgm:prSet/>
      <dgm:spPr/>
      <dgm:t>
        <a:bodyPr/>
        <a:lstStyle/>
        <a:p>
          <a:endParaRPr lang="en-US"/>
        </a:p>
      </dgm:t>
    </dgm:pt>
    <dgm:pt modelId="{E35B781D-97B3-4C0A-A483-BB4EA05A3327}">
      <dgm:prSet/>
      <dgm:spPr/>
      <dgm:t>
        <a:bodyPr/>
        <a:lstStyle/>
        <a:p>
          <a:pPr rtl="0"/>
          <a:r>
            <a:rPr lang="en-US"/>
            <a:t>SAMHSA Substance Abuse Block Grant</a:t>
          </a:r>
        </a:p>
      </dgm:t>
    </dgm:pt>
    <dgm:pt modelId="{E73ADDF6-AFB7-4299-A1F2-BBF3DE28D15D}" type="parTrans" cxnId="{6007BD97-6298-4370-8AAF-EF10F11C9888}">
      <dgm:prSet/>
      <dgm:spPr/>
      <dgm:t>
        <a:bodyPr/>
        <a:lstStyle/>
        <a:p>
          <a:endParaRPr lang="en-US"/>
        </a:p>
      </dgm:t>
    </dgm:pt>
    <dgm:pt modelId="{DA2C5D32-EA83-4AA0-B97F-8CF2D58C313B}" type="sibTrans" cxnId="{6007BD97-6298-4370-8AAF-EF10F11C9888}">
      <dgm:prSet/>
      <dgm:spPr/>
      <dgm:t>
        <a:bodyPr/>
        <a:lstStyle/>
        <a:p>
          <a:endParaRPr lang="en-US"/>
        </a:p>
      </dgm:t>
    </dgm:pt>
    <dgm:pt modelId="{11CF747B-E5C9-4A3D-81C9-E7DEDB1C656D}">
      <dgm:prSet/>
      <dgm:spPr/>
      <dgm:t>
        <a:bodyPr/>
        <a:lstStyle/>
        <a:p>
          <a:pPr rtl="0"/>
          <a:r>
            <a:rPr lang="en-US"/>
            <a:t>Behavioral health funds that can be used to fund IGT</a:t>
          </a:r>
        </a:p>
      </dgm:t>
    </dgm:pt>
    <dgm:pt modelId="{FB85D0F0-726B-45A6-9E3C-A28A5E0C700E}" type="parTrans" cxnId="{F3235053-1E54-4716-AA91-9C94B17AD1B8}">
      <dgm:prSet/>
      <dgm:spPr/>
      <dgm:t>
        <a:bodyPr/>
        <a:lstStyle/>
        <a:p>
          <a:endParaRPr lang="en-US"/>
        </a:p>
      </dgm:t>
    </dgm:pt>
    <dgm:pt modelId="{C7D85CCD-3FA7-49A6-9813-6FA7CBFDB01D}" type="sibTrans" cxnId="{F3235053-1E54-4716-AA91-9C94B17AD1B8}">
      <dgm:prSet/>
      <dgm:spPr/>
      <dgm:t>
        <a:bodyPr/>
        <a:lstStyle/>
        <a:p>
          <a:endParaRPr lang="en-US"/>
        </a:p>
      </dgm:t>
    </dgm:pt>
    <dgm:pt modelId="{A5BEE022-04E5-49FD-9E7C-1A1481FCAC80}">
      <dgm:prSet/>
      <dgm:spPr/>
      <dgm:t>
        <a:bodyPr/>
        <a:lstStyle/>
        <a:p>
          <a:pPr rtl="0"/>
          <a:r>
            <a:rPr lang="en-US"/>
            <a:t>1991 and 2011 Realignment</a:t>
          </a:r>
        </a:p>
      </dgm:t>
    </dgm:pt>
    <dgm:pt modelId="{F894839B-70B0-4CBE-8864-2216BF829202}" type="parTrans" cxnId="{ECCB23E0-C90C-405A-BDFE-A2C7E56FE49A}">
      <dgm:prSet/>
      <dgm:spPr/>
      <dgm:t>
        <a:bodyPr/>
        <a:lstStyle/>
        <a:p>
          <a:endParaRPr lang="en-US"/>
        </a:p>
      </dgm:t>
    </dgm:pt>
    <dgm:pt modelId="{A56FE1BE-32B7-45FD-A557-1F40193159B3}" type="sibTrans" cxnId="{ECCB23E0-C90C-405A-BDFE-A2C7E56FE49A}">
      <dgm:prSet/>
      <dgm:spPr/>
      <dgm:t>
        <a:bodyPr/>
        <a:lstStyle/>
        <a:p>
          <a:endParaRPr lang="en-US"/>
        </a:p>
      </dgm:t>
    </dgm:pt>
    <dgm:pt modelId="{46EFF9A7-DD4B-4C5D-BBED-525CB41453B8}">
      <dgm:prSet/>
      <dgm:spPr/>
      <dgm:t>
        <a:bodyPr/>
        <a:lstStyle/>
        <a:p>
          <a:pPr rtl="0"/>
          <a:r>
            <a:rPr lang="en-US"/>
            <a:t>Mental Health Services Act (to the extent permissible by the Act)</a:t>
          </a:r>
        </a:p>
      </dgm:t>
    </dgm:pt>
    <dgm:pt modelId="{6A12D997-53F8-4FBE-8796-197D2FF32593}" type="parTrans" cxnId="{6E88194C-8DAB-4B5B-AC55-8DA230FDA063}">
      <dgm:prSet/>
      <dgm:spPr/>
      <dgm:t>
        <a:bodyPr/>
        <a:lstStyle/>
        <a:p>
          <a:endParaRPr lang="en-US"/>
        </a:p>
      </dgm:t>
    </dgm:pt>
    <dgm:pt modelId="{B985E246-76DA-4B68-8287-1315F749EFAC}" type="sibTrans" cxnId="{6E88194C-8DAB-4B5B-AC55-8DA230FDA063}">
      <dgm:prSet/>
      <dgm:spPr/>
      <dgm:t>
        <a:bodyPr/>
        <a:lstStyle/>
        <a:p>
          <a:endParaRPr lang="en-US"/>
        </a:p>
      </dgm:t>
    </dgm:pt>
    <dgm:pt modelId="{E9E6756B-2DAA-44ED-B6E4-420AED08C976}">
      <dgm:prSet/>
      <dgm:spPr/>
      <dgm:t>
        <a:bodyPr/>
        <a:lstStyle/>
        <a:p>
          <a:pPr rtl="0"/>
          <a:r>
            <a:rPr lang="en-US"/>
            <a:t>State General Fund</a:t>
          </a:r>
        </a:p>
      </dgm:t>
    </dgm:pt>
    <dgm:pt modelId="{B44F39A5-DDC9-4FAA-A5D6-A90E7DB0C53C}" type="parTrans" cxnId="{22524E24-303A-4C87-A137-E2DA15364BBF}">
      <dgm:prSet/>
      <dgm:spPr/>
      <dgm:t>
        <a:bodyPr/>
        <a:lstStyle/>
        <a:p>
          <a:endParaRPr lang="en-US"/>
        </a:p>
      </dgm:t>
    </dgm:pt>
    <dgm:pt modelId="{93D11225-8FDC-43D2-8D92-2298F4767BDC}" type="sibTrans" cxnId="{22524E24-303A-4C87-A137-E2DA15364BBF}">
      <dgm:prSet/>
      <dgm:spPr/>
      <dgm:t>
        <a:bodyPr/>
        <a:lstStyle/>
        <a:p>
          <a:endParaRPr lang="en-US"/>
        </a:p>
      </dgm:t>
    </dgm:pt>
    <dgm:pt modelId="{D516DE54-68A1-428F-A8F0-9ECF637FA5E7}">
      <dgm:prSet/>
      <dgm:spPr/>
      <dgm:t>
        <a:bodyPr/>
        <a:lstStyle/>
        <a:p>
          <a:pPr rtl="0"/>
          <a:r>
            <a:rPr lang="en-US"/>
            <a:t>County General Funds</a:t>
          </a:r>
        </a:p>
      </dgm:t>
    </dgm:pt>
    <dgm:pt modelId="{FA02BEE7-B008-4387-AB3A-7EDFA3752A0A}" type="parTrans" cxnId="{F0BA9C20-C755-4A7D-B5BA-0FA467DA17C0}">
      <dgm:prSet/>
      <dgm:spPr/>
      <dgm:t>
        <a:bodyPr/>
        <a:lstStyle/>
        <a:p>
          <a:endParaRPr lang="en-US"/>
        </a:p>
      </dgm:t>
    </dgm:pt>
    <dgm:pt modelId="{2A3F53E1-9297-40DC-A1FC-07DD87D98886}" type="sibTrans" cxnId="{F0BA9C20-C755-4A7D-B5BA-0FA467DA17C0}">
      <dgm:prSet/>
      <dgm:spPr/>
      <dgm:t>
        <a:bodyPr/>
        <a:lstStyle/>
        <a:p>
          <a:endParaRPr lang="en-US"/>
        </a:p>
      </dgm:t>
    </dgm:pt>
    <dgm:pt modelId="{CEB179DD-B338-4E13-BF0B-C95996074D77}" type="pres">
      <dgm:prSet presAssocID="{636B5FEE-A724-4E2C-8CE9-1B93DB94DF60}" presName="Name0" presStyleCnt="0">
        <dgm:presLayoutVars>
          <dgm:dir/>
          <dgm:animLvl val="lvl"/>
          <dgm:resizeHandles val="exact"/>
        </dgm:presLayoutVars>
      </dgm:prSet>
      <dgm:spPr/>
    </dgm:pt>
    <dgm:pt modelId="{8C386937-8BC9-4ECB-B5AE-0EA6D5BF6294}" type="pres">
      <dgm:prSet presAssocID="{8D06A5E9-9D7B-4B77-95D8-D280D869CDA5}" presName="linNode" presStyleCnt="0"/>
      <dgm:spPr/>
    </dgm:pt>
    <dgm:pt modelId="{1CF06822-9D23-4A46-AAD8-B07F0F3EEA32}" type="pres">
      <dgm:prSet presAssocID="{8D06A5E9-9D7B-4B77-95D8-D280D869CDA5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31BEF902-95FE-4BF0-A332-6A23B3EFF60C}" type="pres">
      <dgm:prSet presAssocID="{8D06A5E9-9D7B-4B77-95D8-D280D869CDA5}" presName="descendantText" presStyleLbl="alignAccFollowNode1" presStyleIdx="0" presStyleCnt="3">
        <dgm:presLayoutVars>
          <dgm:bulletEnabled val="1"/>
        </dgm:presLayoutVars>
      </dgm:prSet>
      <dgm:spPr/>
    </dgm:pt>
    <dgm:pt modelId="{083DE5D5-A8FC-4494-BB95-6A1901C913F7}" type="pres">
      <dgm:prSet presAssocID="{16DB3F3A-37F6-4454-B7CC-22F21938A733}" presName="sp" presStyleCnt="0"/>
      <dgm:spPr/>
    </dgm:pt>
    <dgm:pt modelId="{3758C59F-EF15-45CE-8D08-35F27FE6C0EA}" type="pres">
      <dgm:prSet presAssocID="{66936ED5-58D0-43C4-B357-AE1C48939F92}" presName="linNode" presStyleCnt="0"/>
      <dgm:spPr/>
    </dgm:pt>
    <dgm:pt modelId="{E627F21A-8DA2-41EE-AA84-82019860AEB2}" type="pres">
      <dgm:prSet presAssocID="{66936ED5-58D0-43C4-B357-AE1C48939F92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7585DF37-FD9D-4AE0-B36B-C7D87A9C55AE}" type="pres">
      <dgm:prSet presAssocID="{66936ED5-58D0-43C4-B357-AE1C48939F92}" presName="descendantText" presStyleLbl="alignAccFollowNode1" presStyleIdx="1" presStyleCnt="3">
        <dgm:presLayoutVars>
          <dgm:bulletEnabled val="1"/>
        </dgm:presLayoutVars>
      </dgm:prSet>
      <dgm:spPr/>
    </dgm:pt>
    <dgm:pt modelId="{2E1DC5D4-CB3B-4310-8B3A-0C343C613D74}" type="pres">
      <dgm:prSet presAssocID="{01252F23-AF5C-452B-9AA8-294AFCF0BFA3}" presName="sp" presStyleCnt="0"/>
      <dgm:spPr/>
    </dgm:pt>
    <dgm:pt modelId="{49C49929-5C02-4D56-8CC3-09ED5873D9E1}" type="pres">
      <dgm:prSet presAssocID="{11CF747B-E5C9-4A3D-81C9-E7DEDB1C656D}" presName="linNode" presStyleCnt="0"/>
      <dgm:spPr/>
    </dgm:pt>
    <dgm:pt modelId="{4128E585-347F-41DD-AE1E-3914D38B3ABC}" type="pres">
      <dgm:prSet presAssocID="{11CF747B-E5C9-4A3D-81C9-E7DEDB1C656D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9BBAA641-FD81-439A-A20C-8A7790792E90}" type="pres">
      <dgm:prSet presAssocID="{11CF747B-E5C9-4A3D-81C9-E7DEDB1C656D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006DBA06-E907-4798-A1EE-C22569B3FA1D}" type="presOf" srcId="{11CF747B-E5C9-4A3D-81C9-E7DEDB1C656D}" destId="{4128E585-347F-41DD-AE1E-3914D38B3ABC}" srcOrd="0" destOrd="0" presId="urn:microsoft.com/office/officeart/2005/8/layout/vList5"/>
    <dgm:cxn modelId="{06A09D10-FB5E-4108-B9EA-2AB8F1FCFEA5}" type="presOf" srcId="{E9E6756B-2DAA-44ED-B6E4-420AED08C976}" destId="{9BBAA641-FD81-439A-A20C-8A7790792E90}" srcOrd="0" destOrd="2" presId="urn:microsoft.com/office/officeart/2005/8/layout/vList5"/>
    <dgm:cxn modelId="{4019631E-735C-49F5-8B2B-07E9A81643FA}" type="presOf" srcId="{66936ED5-58D0-43C4-B357-AE1C48939F92}" destId="{E627F21A-8DA2-41EE-AA84-82019860AEB2}" srcOrd="0" destOrd="0" presId="urn:microsoft.com/office/officeart/2005/8/layout/vList5"/>
    <dgm:cxn modelId="{F0BA9C20-C755-4A7D-B5BA-0FA467DA17C0}" srcId="{11CF747B-E5C9-4A3D-81C9-E7DEDB1C656D}" destId="{D516DE54-68A1-428F-A8F0-9ECF637FA5E7}" srcOrd="3" destOrd="0" parTransId="{FA02BEE7-B008-4387-AB3A-7EDFA3752A0A}" sibTransId="{2A3F53E1-9297-40DC-A1FC-07DD87D98886}"/>
    <dgm:cxn modelId="{22524E24-303A-4C87-A137-E2DA15364BBF}" srcId="{11CF747B-E5C9-4A3D-81C9-E7DEDB1C656D}" destId="{E9E6756B-2DAA-44ED-B6E4-420AED08C976}" srcOrd="2" destOrd="0" parTransId="{B44F39A5-DDC9-4FAA-A5D6-A90E7DB0C53C}" sibTransId="{93D11225-8FDC-43D2-8D92-2298F4767BDC}"/>
    <dgm:cxn modelId="{EFD98A25-DB6B-43B6-964B-5C3D5A8BEF38}" srcId="{66936ED5-58D0-43C4-B357-AE1C48939F92}" destId="{A1BF8CE4-8E01-4928-9263-BA55A2DF2A7C}" srcOrd="0" destOrd="0" parTransId="{3729385A-1064-43ED-9F69-5253AF2C6A1A}" sibTransId="{9DA2B4FF-A7BB-4A32-8967-A47EA5AC2462}"/>
    <dgm:cxn modelId="{2EA0592D-5595-49B2-BF4F-42CE60F3E595}" type="presOf" srcId="{D516DE54-68A1-428F-A8F0-9ECF637FA5E7}" destId="{9BBAA641-FD81-439A-A20C-8A7790792E90}" srcOrd="0" destOrd="3" presId="urn:microsoft.com/office/officeart/2005/8/layout/vList5"/>
    <dgm:cxn modelId="{9E244E61-78AE-4B0B-A194-C157B3F4F0CA}" type="presOf" srcId="{46EFF9A7-DD4B-4C5D-BBED-525CB41453B8}" destId="{9BBAA641-FD81-439A-A20C-8A7790792E90}" srcOrd="0" destOrd="1" presId="urn:microsoft.com/office/officeart/2005/8/layout/vList5"/>
    <dgm:cxn modelId="{089BA741-EE3B-4992-9AE4-3E0EB143C546}" srcId="{636B5FEE-A724-4E2C-8CE9-1B93DB94DF60}" destId="{66936ED5-58D0-43C4-B357-AE1C48939F92}" srcOrd="1" destOrd="0" parTransId="{6580EC23-99DA-42DB-84D5-482D3D492A5F}" sibTransId="{01252F23-AF5C-452B-9AA8-294AFCF0BFA3}"/>
    <dgm:cxn modelId="{6E88194C-8DAB-4B5B-AC55-8DA230FDA063}" srcId="{11CF747B-E5C9-4A3D-81C9-E7DEDB1C656D}" destId="{46EFF9A7-DD4B-4C5D-BBED-525CB41453B8}" srcOrd="1" destOrd="0" parTransId="{6A12D997-53F8-4FBE-8796-197D2FF32593}" sibTransId="{B985E246-76DA-4B68-8287-1315F749EFAC}"/>
    <dgm:cxn modelId="{F58A086D-4FBF-4884-9AF6-F307A7E4652D}" type="presOf" srcId="{E35B781D-97B3-4C0A-A483-BB4EA05A3327}" destId="{7585DF37-FD9D-4AE0-B36B-C7D87A9C55AE}" srcOrd="0" destOrd="1" presId="urn:microsoft.com/office/officeart/2005/8/layout/vList5"/>
    <dgm:cxn modelId="{56D44C53-F713-470F-8946-B86080AB4FDD}" srcId="{8D06A5E9-9D7B-4B77-95D8-D280D869CDA5}" destId="{444EC982-F5A5-4BB7-B9D7-804097E26126}" srcOrd="0" destOrd="0" parTransId="{8B81BA4D-BD92-4ED9-8963-7DC01A702869}" sibTransId="{F633198D-DBAF-41E1-B630-F9E471789DE9}"/>
    <dgm:cxn modelId="{F3235053-1E54-4716-AA91-9C94B17AD1B8}" srcId="{636B5FEE-A724-4E2C-8CE9-1B93DB94DF60}" destId="{11CF747B-E5C9-4A3D-81C9-E7DEDB1C656D}" srcOrd="2" destOrd="0" parTransId="{FB85D0F0-726B-45A6-9E3C-A28A5E0C700E}" sibTransId="{C7D85CCD-3FA7-49A6-9813-6FA7CBFDB01D}"/>
    <dgm:cxn modelId="{CF1A7558-63A7-4A9F-B3B7-E8A5BB00466A}" srcId="{636B5FEE-A724-4E2C-8CE9-1B93DB94DF60}" destId="{8D06A5E9-9D7B-4B77-95D8-D280D869CDA5}" srcOrd="0" destOrd="0" parTransId="{FCDAD7B5-2130-42F7-8CAC-D13A2341E468}" sibTransId="{16DB3F3A-37F6-4454-B7CC-22F21938A733}"/>
    <dgm:cxn modelId="{C482C98B-3AF8-41BC-91CD-E200F3E71DFD}" type="presOf" srcId="{444EC982-F5A5-4BB7-B9D7-804097E26126}" destId="{31BEF902-95FE-4BF0-A332-6A23B3EFF60C}" srcOrd="0" destOrd="0" presId="urn:microsoft.com/office/officeart/2005/8/layout/vList5"/>
    <dgm:cxn modelId="{8A75C691-A86B-481D-9332-6D1AB4294812}" type="presOf" srcId="{8D06A5E9-9D7B-4B77-95D8-D280D869CDA5}" destId="{1CF06822-9D23-4A46-AAD8-B07F0F3EEA32}" srcOrd="0" destOrd="0" presId="urn:microsoft.com/office/officeart/2005/8/layout/vList5"/>
    <dgm:cxn modelId="{6007BD97-6298-4370-8AAF-EF10F11C9888}" srcId="{66936ED5-58D0-43C4-B357-AE1C48939F92}" destId="{E35B781D-97B3-4C0A-A483-BB4EA05A3327}" srcOrd="1" destOrd="0" parTransId="{E73ADDF6-AFB7-4299-A1F2-BBF3DE28D15D}" sibTransId="{DA2C5D32-EA83-4AA0-B97F-8CF2D58C313B}"/>
    <dgm:cxn modelId="{63FAF6D4-2A99-4DE2-8ED6-F66939C6F721}" type="presOf" srcId="{636B5FEE-A724-4E2C-8CE9-1B93DB94DF60}" destId="{CEB179DD-B338-4E13-BF0B-C95996074D77}" srcOrd="0" destOrd="0" presId="urn:microsoft.com/office/officeart/2005/8/layout/vList5"/>
    <dgm:cxn modelId="{2F92D5D6-C82A-4CD5-86BC-85291418F7AA}" type="presOf" srcId="{A1BF8CE4-8E01-4928-9263-BA55A2DF2A7C}" destId="{7585DF37-FD9D-4AE0-B36B-C7D87A9C55AE}" srcOrd="0" destOrd="0" presId="urn:microsoft.com/office/officeart/2005/8/layout/vList5"/>
    <dgm:cxn modelId="{58DC98DA-1457-48A6-B913-9BCF63F11580}" type="presOf" srcId="{A5BEE022-04E5-49FD-9E7C-1A1481FCAC80}" destId="{9BBAA641-FD81-439A-A20C-8A7790792E90}" srcOrd="0" destOrd="0" presId="urn:microsoft.com/office/officeart/2005/8/layout/vList5"/>
    <dgm:cxn modelId="{ECCB23E0-C90C-405A-BDFE-A2C7E56FE49A}" srcId="{11CF747B-E5C9-4A3D-81C9-E7DEDB1C656D}" destId="{A5BEE022-04E5-49FD-9E7C-1A1481FCAC80}" srcOrd="0" destOrd="0" parTransId="{F894839B-70B0-4CBE-8864-2216BF829202}" sibTransId="{A56FE1BE-32B7-45FD-A557-1F40193159B3}"/>
    <dgm:cxn modelId="{E84B6B1C-29CA-484A-BAA0-69438D2ED81D}" type="presParOf" srcId="{CEB179DD-B338-4E13-BF0B-C95996074D77}" destId="{8C386937-8BC9-4ECB-B5AE-0EA6D5BF6294}" srcOrd="0" destOrd="0" presId="urn:microsoft.com/office/officeart/2005/8/layout/vList5"/>
    <dgm:cxn modelId="{64E33E0F-16B5-4F2F-A406-DF6DE4135F06}" type="presParOf" srcId="{8C386937-8BC9-4ECB-B5AE-0EA6D5BF6294}" destId="{1CF06822-9D23-4A46-AAD8-B07F0F3EEA32}" srcOrd="0" destOrd="0" presId="urn:microsoft.com/office/officeart/2005/8/layout/vList5"/>
    <dgm:cxn modelId="{D070CA34-6936-41B6-8F66-BF0B13F94512}" type="presParOf" srcId="{8C386937-8BC9-4ECB-B5AE-0EA6D5BF6294}" destId="{31BEF902-95FE-4BF0-A332-6A23B3EFF60C}" srcOrd="1" destOrd="0" presId="urn:microsoft.com/office/officeart/2005/8/layout/vList5"/>
    <dgm:cxn modelId="{32F956E4-BBCD-4387-9AF0-A1B3D67EA8FF}" type="presParOf" srcId="{CEB179DD-B338-4E13-BF0B-C95996074D77}" destId="{083DE5D5-A8FC-4494-BB95-6A1901C913F7}" srcOrd="1" destOrd="0" presId="urn:microsoft.com/office/officeart/2005/8/layout/vList5"/>
    <dgm:cxn modelId="{9ABFFE3D-5244-4470-A16D-80638C2A3097}" type="presParOf" srcId="{CEB179DD-B338-4E13-BF0B-C95996074D77}" destId="{3758C59F-EF15-45CE-8D08-35F27FE6C0EA}" srcOrd="2" destOrd="0" presId="urn:microsoft.com/office/officeart/2005/8/layout/vList5"/>
    <dgm:cxn modelId="{47D69A0F-C2F6-44D5-92E9-42EA2A63D565}" type="presParOf" srcId="{3758C59F-EF15-45CE-8D08-35F27FE6C0EA}" destId="{E627F21A-8DA2-41EE-AA84-82019860AEB2}" srcOrd="0" destOrd="0" presId="urn:microsoft.com/office/officeart/2005/8/layout/vList5"/>
    <dgm:cxn modelId="{762D306F-3FB7-4433-AE29-9446E49E24BD}" type="presParOf" srcId="{3758C59F-EF15-45CE-8D08-35F27FE6C0EA}" destId="{7585DF37-FD9D-4AE0-B36B-C7D87A9C55AE}" srcOrd="1" destOrd="0" presId="urn:microsoft.com/office/officeart/2005/8/layout/vList5"/>
    <dgm:cxn modelId="{3E61B284-AE9E-46A5-941D-2F54445187CD}" type="presParOf" srcId="{CEB179DD-B338-4E13-BF0B-C95996074D77}" destId="{2E1DC5D4-CB3B-4310-8B3A-0C343C613D74}" srcOrd="3" destOrd="0" presId="urn:microsoft.com/office/officeart/2005/8/layout/vList5"/>
    <dgm:cxn modelId="{FFE40486-845E-4237-A18D-FE5B6DF63C53}" type="presParOf" srcId="{CEB179DD-B338-4E13-BF0B-C95996074D77}" destId="{49C49929-5C02-4D56-8CC3-09ED5873D9E1}" srcOrd="4" destOrd="0" presId="urn:microsoft.com/office/officeart/2005/8/layout/vList5"/>
    <dgm:cxn modelId="{86C7D19F-ED24-41AE-A8D4-A224636EF271}" type="presParOf" srcId="{49C49929-5C02-4D56-8CC3-09ED5873D9E1}" destId="{4128E585-347F-41DD-AE1E-3914D38B3ABC}" srcOrd="0" destOrd="0" presId="urn:microsoft.com/office/officeart/2005/8/layout/vList5"/>
    <dgm:cxn modelId="{C3B73CBA-C009-4E8E-8FEA-8D482002020B}" type="presParOf" srcId="{49C49929-5C02-4D56-8CC3-09ED5873D9E1}" destId="{9BBAA641-FD81-439A-A20C-8A7790792E9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CB0ED33-F1EE-41B2-961C-FE25660582E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0E5A175-F897-4EBE-8F7B-9C248A1C09D6}">
      <dgm:prSet/>
      <dgm:spPr/>
      <dgm:t>
        <a:bodyPr/>
        <a:lstStyle/>
        <a:p>
          <a:pPr rtl="0"/>
          <a:r>
            <a:rPr lang="en-US"/>
            <a:t>County Behavioral Health Plans will generally incur an expenditure in addition to providing the IGT</a:t>
          </a:r>
        </a:p>
      </dgm:t>
    </dgm:pt>
    <dgm:pt modelId="{F6387014-6C0B-407B-BA37-030CCA3385B3}" type="parTrans" cxnId="{867FC8B4-0247-4B71-A8F8-C2F0C9239F86}">
      <dgm:prSet/>
      <dgm:spPr/>
      <dgm:t>
        <a:bodyPr/>
        <a:lstStyle/>
        <a:p>
          <a:endParaRPr lang="en-US"/>
        </a:p>
      </dgm:t>
    </dgm:pt>
    <dgm:pt modelId="{AA109854-3B14-464A-9C70-FE8D3B80FE49}" type="sibTrans" cxnId="{867FC8B4-0247-4B71-A8F8-C2F0C9239F86}">
      <dgm:prSet/>
      <dgm:spPr/>
      <dgm:t>
        <a:bodyPr/>
        <a:lstStyle/>
        <a:p>
          <a:endParaRPr lang="en-US"/>
        </a:p>
      </dgm:t>
    </dgm:pt>
    <dgm:pt modelId="{73A3E5D7-A651-43FF-8879-2C0704CA37C6}">
      <dgm:prSet/>
      <dgm:spPr/>
      <dgm:t>
        <a:bodyPr/>
        <a:lstStyle/>
        <a:p>
          <a:pPr rtl="0"/>
          <a:r>
            <a:rPr lang="en-US"/>
            <a:t>Source of IGT does not have to be the same as the expenditure</a:t>
          </a:r>
        </a:p>
      </dgm:t>
    </dgm:pt>
    <dgm:pt modelId="{E72028BA-D784-4698-9ACB-F3F46BA0EA74}" type="parTrans" cxnId="{C59A2A8B-291D-4CD2-9408-DF589ACA5B28}">
      <dgm:prSet/>
      <dgm:spPr/>
      <dgm:t>
        <a:bodyPr/>
        <a:lstStyle/>
        <a:p>
          <a:endParaRPr lang="en-US"/>
        </a:p>
      </dgm:t>
    </dgm:pt>
    <dgm:pt modelId="{B8BC98C0-D439-45F1-BA0B-F569076277C5}" type="sibTrans" cxnId="{C59A2A8B-291D-4CD2-9408-DF589ACA5B28}">
      <dgm:prSet/>
      <dgm:spPr/>
      <dgm:t>
        <a:bodyPr/>
        <a:lstStyle/>
        <a:p>
          <a:endParaRPr lang="en-US"/>
        </a:p>
      </dgm:t>
    </dgm:pt>
    <dgm:pt modelId="{11F17DD8-F09C-488F-AEF4-8705710AC854}">
      <dgm:prSet/>
      <dgm:spPr/>
      <dgm:t>
        <a:bodyPr/>
        <a:lstStyle/>
        <a:p>
          <a:pPr rtl="0"/>
          <a:r>
            <a:rPr lang="en-US"/>
            <a:t>Could create cash flow issues for County BH Plans</a:t>
          </a:r>
        </a:p>
      </dgm:t>
    </dgm:pt>
    <dgm:pt modelId="{D599948A-617E-4BAB-8F69-7C7217EE72BB}" type="parTrans" cxnId="{4A873A15-8DE1-4C9E-A328-5CD022461AA7}">
      <dgm:prSet/>
      <dgm:spPr/>
      <dgm:t>
        <a:bodyPr/>
        <a:lstStyle/>
        <a:p>
          <a:endParaRPr lang="en-US"/>
        </a:p>
      </dgm:t>
    </dgm:pt>
    <dgm:pt modelId="{23D714AD-2608-4A29-9423-589028452E43}" type="sibTrans" cxnId="{4A873A15-8DE1-4C9E-A328-5CD022461AA7}">
      <dgm:prSet/>
      <dgm:spPr/>
      <dgm:t>
        <a:bodyPr/>
        <a:lstStyle/>
        <a:p>
          <a:endParaRPr lang="en-US"/>
        </a:p>
      </dgm:t>
    </dgm:pt>
    <dgm:pt modelId="{7301C758-3474-41D5-A70B-EB6B1440F926}">
      <dgm:prSet/>
      <dgm:spPr/>
      <dgm:t>
        <a:bodyPr/>
        <a:lstStyle/>
        <a:p>
          <a:pPr rtl="0"/>
          <a:r>
            <a:rPr lang="en-US"/>
            <a:t>DHCS has developed several proposals to help mitigate cash flow issues</a:t>
          </a:r>
        </a:p>
      </dgm:t>
    </dgm:pt>
    <dgm:pt modelId="{ACB1EC50-8844-4C08-805A-DAB505ED70DD}" type="parTrans" cxnId="{C0B8C9F8-99DD-4BBD-B9C8-17FEB09449EF}">
      <dgm:prSet/>
      <dgm:spPr/>
      <dgm:t>
        <a:bodyPr/>
        <a:lstStyle/>
        <a:p>
          <a:endParaRPr lang="en-US"/>
        </a:p>
      </dgm:t>
    </dgm:pt>
    <dgm:pt modelId="{AD4F843A-4E14-4634-B20D-DF4A869855F2}" type="sibTrans" cxnId="{C0B8C9F8-99DD-4BBD-B9C8-17FEB09449EF}">
      <dgm:prSet/>
      <dgm:spPr/>
      <dgm:t>
        <a:bodyPr/>
        <a:lstStyle/>
        <a:p>
          <a:endParaRPr lang="en-US"/>
        </a:p>
      </dgm:t>
    </dgm:pt>
    <dgm:pt modelId="{95625231-6E3A-43E6-9881-AFC09F7B2D0F}">
      <dgm:prSet/>
      <dgm:spPr/>
      <dgm:t>
        <a:bodyPr/>
        <a:lstStyle/>
        <a:p>
          <a:pPr rtl="0"/>
          <a:r>
            <a:rPr lang="en-US" dirty="0"/>
            <a:t>County Fund Accounts (CFAs) would lessen the time required for the county to receive full payment</a:t>
          </a:r>
        </a:p>
      </dgm:t>
    </dgm:pt>
    <dgm:pt modelId="{19945646-EC9B-421B-9BC2-C432FE93D8D4}" type="parTrans" cxnId="{0EA2109D-8327-4ADF-8080-A62D68B6048E}">
      <dgm:prSet/>
      <dgm:spPr/>
      <dgm:t>
        <a:bodyPr/>
        <a:lstStyle/>
        <a:p>
          <a:endParaRPr lang="en-US"/>
        </a:p>
      </dgm:t>
    </dgm:pt>
    <dgm:pt modelId="{08180054-F208-4CB0-8259-96AB72A1E61C}" type="sibTrans" cxnId="{0EA2109D-8327-4ADF-8080-A62D68B6048E}">
      <dgm:prSet/>
      <dgm:spPr/>
      <dgm:t>
        <a:bodyPr/>
        <a:lstStyle/>
        <a:p>
          <a:endParaRPr lang="en-US"/>
        </a:p>
      </dgm:t>
    </dgm:pt>
    <dgm:pt modelId="{0B7DA90D-7DE0-40E7-AF58-B7529FE188DE}" type="pres">
      <dgm:prSet presAssocID="{8CB0ED33-F1EE-41B2-961C-FE25660582E9}" presName="Name0" presStyleCnt="0">
        <dgm:presLayoutVars>
          <dgm:dir/>
          <dgm:animLvl val="lvl"/>
          <dgm:resizeHandles val="exact"/>
        </dgm:presLayoutVars>
      </dgm:prSet>
      <dgm:spPr/>
    </dgm:pt>
    <dgm:pt modelId="{E4CADC26-1867-40F0-A56D-34D832976A0B}" type="pres">
      <dgm:prSet presAssocID="{40E5A175-F897-4EBE-8F7B-9C248A1C09D6}" presName="linNode" presStyleCnt="0"/>
      <dgm:spPr/>
    </dgm:pt>
    <dgm:pt modelId="{C0474F2E-E6C5-4E73-8FC4-4B3E7DC5F000}" type="pres">
      <dgm:prSet presAssocID="{40E5A175-F897-4EBE-8F7B-9C248A1C09D6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967134EC-1298-439D-9AE7-1B9A377B96F3}" type="pres">
      <dgm:prSet presAssocID="{40E5A175-F897-4EBE-8F7B-9C248A1C09D6}" presName="descendantText" presStyleLbl="alignAccFollowNode1" presStyleIdx="0" presStyleCnt="2">
        <dgm:presLayoutVars>
          <dgm:bulletEnabled val="1"/>
        </dgm:presLayoutVars>
      </dgm:prSet>
      <dgm:spPr/>
    </dgm:pt>
    <dgm:pt modelId="{C6C8645F-2865-4A1A-9F23-35ECCBE5AFE1}" type="pres">
      <dgm:prSet presAssocID="{AA109854-3B14-464A-9C70-FE8D3B80FE49}" presName="sp" presStyleCnt="0"/>
      <dgm:spPr/>
    </dgm:pt>
    <dgm:pt modelId="{AA5FE600-F040-4404-BD12-4E6F238D2062}" type="pres">
      <dgm:prSet presAssocID="{7301C758-3474-41D5-A70B-EB6B1440F926}" presName="linNode" presStyleCnt="0"/>
      <dgm:spPr/>
    </dgm:pt>
    <dgm:pt modelId="{44B93908-C368-4EBF-918E-BF8E32D87DAA}" type="pres">
      <dgm:prSet presAssocID="{7301C758-3474-41D5-A70B-EB6B1440F926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111E2586-43DC-48C4-9620-37A8BEF2388E}" type="pres">
      <dgm:prSet presAssocID="{7301C758-3474-41D5-A70B-EB6B1440F926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4A873A15-8DE1-4C9E-A328-5CD022461AA7}" srcId="{40E5A175-F897-4EBE-8F7B-9C248A1C09D6}" destId="{11F17DD8-F09C-488F-AEF4-8705710AC854}" srcOrd="1" destOrd="0" parTransId="{D599948A-617E-4BAB-8F69-7C7217EE72BB}" sibTransId="{23D714AD-2608-4A29-9423-589028452E43}"/>
    <dgm:cxn modelId="{0788FD3E-C757-40D6-B605-FAC4B0800332}" type="presOf" srcId="{7301C758-3474-41D5-A70B-EB6B1440F926}" destId="{44B93908-C368-4EBF-918E-BF8E32D87DAA}" srcOrd="0" destOrd="0" presId="urn:microsoft.com/office/officeart/2005/8/layout/vList5"/>
    <dgm:cxn modelId="{3164C86C-E905-4E20-895A-B2CB7FD37652}" type="presOf" srcId="{95625231-6E3A-43E6-9881-AFC09F7B2D0F}" destId="{111E2586-43DC-48C4-9620-37A8BEF2388E}" srcOrd="0" destOrd="0" presId="urn:microsoft.com/office/officeart/2005/8/layout/vList5"/>
    <dgm:cxn modelId="{05EFC76D-EC45-4AFE-BC7B-BCB5725778E4}" type="presOf" srcId="{11F17DD8-F09C-488F-AEF4-8705710AC854}" destId="{967134EC-1298-439D-9AE7-1B9A377B96F3}" srcOrd="0" destOrd="1" presId="urn:microsoft.com/office/officeart/2005/8/layout/vList5"/>
    <dgm:cxn modelId="{C59A2A8B-291D-4CD2-9408-DF589ACA5B28}" srcId="{40E5A175-F897-4EBE-8F7B-9C248A1C09D6}" destId="{73A3E5D7-A651-43FF-8879-2C0704CA37C6}" srcOrd="0" destOrd="0" parTransId="{E72028BA-D784-4698-9ACB-F3F46BA0EA74}" sibTransId="{B8BC98C0-D439-45F1-BA0B-F569076277C5}"/>
    <dgm:cxn modelId="{0EA2109D-8327-4ADF-8080-A62D68B6048E}" srcId="{7301C758-3474-41D5-A70B-EB6B1440F926}" destId="{95625231-6E3A-43E6-9881-AFC09F7B2D0F}" srcOrd="0" destOrd="0" parTransId="{19945646-EC9B-421B-9BC2-C432FE93D8D4}" sibTransId="{08180054-F208-4CB0-8259-96AB72A1E61C}"/>
    <dgm:cxn modelId="{867FC8B4-0247-4B71-A8F8-C2F0C9239F86}" srcId="{8CB0ED33-F1EE-41B2-961C-FE25660582E9}" destId="{40E5A175-F897-4EBE-8F7B-9C248A1C09D6}" srcOrd="0" destOrd="0" parTransId="{F6387014-6C0B-407B-BA37-030CCA3385B3}" sibTransId="{AA109854-3B14-464A-9C70-FE8D3B80FE49}"/>
    <dgm:cxn modelId="{30643FC9-CEC4-4440-B43B-7ED935EF89EC}" type="presOf" srcId="{8CB0ED33-F1EE-41B2-961C-FE25660582E9}" destId="{0B7DA90D-7DE0-40E7-AF58-B7529FE188DE}" srcOrd="0" destOrd="0" presId="urn:microsoft.com/office/officeart/2005/8/layout/vList5"/>
    <dgm:cxn modelId="{DE40C5DD-D66F-4E15-BB6E-5A3919C1D9B3}" type="presOf" srcId="{73A3E5D7-A651-43FF-8879-2C0704CA37C6}" destId="{967134EC-1298-439D-9AE7-1B9A377B96F3}" srcOrd="0" destOrd="0" presId="urn:microsoft.com/office/officeart/2005/8/layout/vList5"/>
    <dgm:cxn modelId="{CC8042F2-AF9A-445E-B572-FC749154327F}" type="presOf" srcId="{40E5A175-F897-4EBE-8F7B-9C248A1C09D6}" destId="{C0474F2E-E6C5-4E73-8FC4-4B3E7DC5F000}" srcOrd="0" destOrd="0" presId="urn:microsoft.com/office/officeart/2005/8/layout/vList5"/>
    <dgm:cxn modelId="{C0B8C9F8-99DD-4BBD-B9C8-17FEB09449EF}" srcId="{8CB0ED33-F1EE-41B2-961C-FE25660582E9}" destId="{7301C758-3474-41D5-A70B-EB6B1440F926}" srcOrd="1" destOrd="0" parTransId="{ACB1EC50-8844-4C08-805A-DAB505ED70DD}" sibTransId="{AD4F843A-4E14-4634-B20D-DF4A869855F2}"/>
    <dgm:cxn modelId="{CFBFA0B8-BC5F-48CC-834D-C908D0AB8FF2}" type="presParOf" srcId="{0B7DA90D-7DE0-40E7-AF58-B7529FE188DE}" destId="{E4CADC26-1867-40F0-A56D-34D832976A0B}" srcOrd="0" destOrd="0" presId="urn:microsoft.com/office/officeart/2005/8/layout/vList5"/>
    <dgm:cxn modelId="{F644A604-28E8-4164-A4EF-15452D6B9CCF}" type="presParOf" srcId="{E4CADC26-1867-40F0-A56D-34D832976A0B}" destId="{C0474F2E-E6C5-4E73-8FC4-4B3E7DC5F000}" srcOrd="0" destOrd="0" presId="urn:microsoft.com/office/officeart/2005/8/layout/vList5"/>
    <dgm:cxn modelId="{C99E093B-54FB-4F0B-BF19-C0C63DF83026}" type="presParOf" srcId="{E4CADC26-1867-40F0-A56D-34D832976A0B}" destId="{967134EC-1298-439D-9AE7-1B9A377B96F3}" srcOrd="1" destOrd="0" presId="urn:microsoft.com/office/officeart/2005/8/layout/vList5"/>
    <dgm:cxn modelId="{E8D6F2F2-E04A-4BE7-8ED6-8F9FF90E4492}" type="presParOf" srcId="{0B7DA90D-7DE0-40E7-AF58-B7529FE188DE}" destId="{C6C8645F-2865-4A1A-9F23-35ECCBE5AFE1}" srcOrd="1" destOrd="0" presId="urn:microsoft.com/office/officeart/2005/8/layout/vList5"/>
    <dgm:cxn modelId="{A4190F36-F131-4C3A-9903-3A8A7B4F1267}" type="presParOf" srcId="{0B7DA90D-7DE0-40E7-AF58-B7529FE188DE}" destId="{AA5FE600-F040-4404-BD12-4E6F238D2062}" srcOrd="2" destOrd="0" presId="urn:microsoft.com/office/officeart/2005/8/layout/vList5"/>
    <dgm:cxn modelId="{D3CA27B7-47AE-4F7E-8E55-C69A87939AAA}" type="presParOf" srcId="{AA5FE600-F040-4404-BD12-4E6F238D2062}" destId="{44B93908-C368-4EBF-918E-BF8E32D87DAA}" srcOrd="0" destOrd="0" presId="urn:microsoft.com/office/officeart/2005/8/layout/vList5"/>
    <dgm:cxn modelId="{9D5153D5-8203-4D0A-BAC7-0B25CC1EDDED}" type="presParOf" srcId="{AA5FE600-F040-4404-BD12-4E6F238D2062}" destId="{111E2586-43DC-48C4-9620-37A8BEF2388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A20EE7F-E751-41C8-B564-53575DF11FD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CD2F714-0BE6-469A-8B2A-ABB57AA3954B}">
      <dgm:prSet/>
      <dgm:spPr/>
      <dgm:t>
        <a:bodyPr/>
        <a:lstStyle/>
        <a:p>
          <a:pPr rtl="0"/>
          <a:r>
            <a:rPr lang="en-US"/>
            <a:t>DHCS has proposed “County Fund Accounts” (CFAs) for use as the IGT</a:t>
          </a:r>
        </a:p>
      </dgm:t>
    </dgm:pt>
    <dgm:pt modelId="{C7AD8265-6633-4145-85EA-3B5B8F75B751}" type="parTrans" cxnId="{604EC118-6C66-4723-9763-1D148C498824}">
      <dgm:prSet/>
      <dgm:spPr/>
      <dgm:t>
        <a:bodyPr/>
        <a:lstStyle/>
        <a:p>
          <a:endParaRPr lang="en-US"/>
        </a:p>
      </dgm:t>
    </dgm:pt>
    <dgm:pt modelId="{8905C591-25F6-4A13-9CA8-D85175F4C7A1}" type="sibTrans" cxnId="{604EC118-6C66-4723-9763-1D148C498824}">
      <dgm:prSet/>
      <dgm:spPr/>
      <dgm:t>
        <a:bodyPr/>
        <a:lstStyle/>
        <a:p>
          <a:endParaRPr lang="en-US"/>
        </a:p>
      </dgm:t>
    </dgm:pt>
    <dgm:pt modelId="{2B404A2B-D7B5-4346-A2F3-741FE67F46C2}">
      <dgm:prSet/>
      <dgm:spPr/>
      <dgm:t>
        <a:bodyPr/>
        <a:lstStyle/>
        <a:p>
          <a:pPr rtl="0"/>
          <a:r>
            <a:rPr lang="en-US"/>
            <a:t>Each county would have two CFAs</a:t>
          </a:r>
        </a:p>
      </dgm:t>
    </dgm:pt>
    <dgm:pt modelId="{805C857B-C897-4F6B-B5B7-97A4DC5C6E2E}" type="parTrans" cxnId="{DE297FAE-7E15-4DF3-A18E-204391BA51F9}">
      <dgm:prSet/>
      <dgm:spPr/>
      <dgm:t>
        <a:bodyPr/>
        <a:lstStyle/>
        <a:p>
          <a:endParaRPr lang="en-US"/>
        </a:p>
      </dgm:t>
    </dgm:pt>
    <dgm:pt modelId="{7258801B-EBE5-4886-BCA9-87419BE4B7C7}" type="sibTrans" cxnId="{DE297FAE-7E15-4DF3-A18E-204391BA51F9}">
      <dgm:prSet/>
      <dgm:spPr/>
      <dgm:t>
        <a:bodyPr/>
        <a:lstStyle/>
        <a:p>
          <a:endParaRPr lang="en-US"/>
        </a:p>
      </dgm:t>
    </dgm:pt>
    <dgm:pt modelId="{304C5716-972C-4FCF-A3F7-4C4FD430D53F}">
      <dgm:prSet/>
      <dgm:spPr/>
      <dgm:t>
        <a:bodyPr/>
        <a:lstStyle/>
        <a:p>
          <a:pPr rtl="0"/>
          <a:r>
            <a:rPr lang="en-US"/>
            <a:t>One for Medi-Cal Specialty Mental Health and one for Drug Medi-Cal/DMC-ODS</a:t>
          </a:r>
        </a:p>
      </dgm:t>
    </dgm:pt>
    <dgm:pt modelId="{8FDD0EE3-0C60-4A5E-8715-8361818DE2E9}" type="parTrans" cxnId="{0238A182-439E-4383-8260-1CEBAD7A551F}">
      <dgm:prSet/>
      <dgm:spPr/>
      <dgm:t>
        <a:bodyPr/>
        <a:lstStyle/>
        <a:p>
          <a:endParaRPr lang="en-US"/>
        </a:p>
      </dgm:t>
    </dgm:pt>
    <dgm:pt modelId="{95A20F27-2CC2-4CE5-B474-B0B53DD3BD92}" type="sibTrans" cxnId="{0238A182-439E-4383-8260-1CEBAD7A551F}">
      <dgm:prSet/>
      <dgm:spPr/>
      <dgm:t>
        <a:bodyPr/>
        <a:lstStyle/>
        <a:p>
          <a:endParaRPr lang="en-US"/>
        </a:p>
      </dgm:t>
    </dgm:pt>
    <dgm:pt modelId="{FD1507DD-E48E-4DBF-BD0F-5AFAB3EE2F22}">
      <dgm:prSet/>
      <dgm:spPr/>
      <dgm:t>
        <a:bodyPr/>
        <a:lstStyle/>
        <a:p>
          <a:pPr rtl="0"/>
          <a:r>
            <a:rPr lang="en-US"/>
            <a:t>DHCS is proposing to start with three months of estimated IGT funding as the CFA fund balance</a:t>
          </a:r>
        </a:p>
      </dgm:t>
    </dgm:pt>
    <dgm:pt modelId="{6989490C-C8FF-4747-89C7-6532683B8E33}" type="parTrans" cxnId="{53E855F3-D69B-4049-8E03-624240094F7F}">
      <dgm:prSet/>
      <dgm:spPr/>
      <dgm:t>
        <a:bodyPr/>
        <a:lstStyle/>
        <a:p>
          <a:endParaRPr lang="en-US"/>
        </a:p>
      </dgm:t>
    </dgm:pt>
    <dgm:pt modelId="{C14A24F6-3C4E-42A8-83F4-DCA3A7114CA7}" type="sibTrans" cxnId="{53E855F3-D69B-4049-8E03-624240094F7F}">
      <dgm:prSet/>
      <dgm:spPr/>
      <dgm:t>
        <a:bodyPr/>
        <a:lstStyle/>
        <a:p>
          <a:endParaRPr lang="en-US"/>
        </a:p>
      </dgm:t>
    </dgm:pt>
    <dgm:pt modelId="{34B37458-D892-4200-9DC5-9DE2E2644C88}">
      <dgm:prSet/>
      <dgm:spPr/>
      <dgm:t>
        <a:bodyPr/>
        <a:lstStyle/>
        <a:p>
          <a:pPr rtl="0"/>
          <a:r>
            <a:rPr lang="en-US"/>
            <a:t>Based on individual county historical approved claims</a:t>
          </a:r>
        </a:p>
      </dgm:t>
    </dgm:pt>
    <dgm:pt modelId="{D48A4297-C629-4DA0-910C-349545E1561C}" type="parTrans" cxnId="{DB517B9F-A916-4F93-9B28-457974D743D3}">
      <dgm:prSet/>
      <dgm:spPr/>
      <dgm:t>
        <a:bodyPr/>
        <a:lstStyle/>
        <a:p>
          <a:endParaRPr lang="en-US"/>
        </a:p>
      </dgm:t>
    </dgm:pt>
    <dgm:pt modelId="{62CB979E-B7BC-48AA-850C-B94E5BC428C1}" type="sibTrans" cxnId="{DB517B9F-A916-4F93-9B28-457974D743D3}">
      <dgm:prSet/>
      <dgm:spPr/>
      <dgm:t>
        <a:bodyPr/>
        <a:lstStyle/>
        <a:p>
          <a:endParaRPr lang="en-US"/>
        </a:p>
      </dgm:t>
    </dgm:pt>
    <dgm:pt modelId="{3EA9DF52-9C9A-48C7-AC2E-694248965BFB}">
      <dgm:prSet/>
      <dgm:spPr/>
      <dgm:t>
        <a:bodyPr/>
        <a:lstStyle/>
        <a:p>
          <a:pPr rtl="0"/>
          <a:r>
            <a:rPr lang="en-US"/>
            <a:t>For each approved claim, DHCS would withdraw funds from the CFAs to use as the IGT</a:t>
          </a:r>
        </a:p>
      </dgm:t>
    </dgm:pt>
    <dgm:pt modelId="{16995931-6DDD-4309-AB65-65ACCFFFF3E0}" type="parTrans" cxnId="{EF041C64-F99B-4F0D-B499-5CCD3AE82599}">
      <dgm:prSet/>
      <dgm:spPr/>
      <dgm:t>
        <a:bodyPr/>
        <a:lstStyle/>
        <a:p>
          <a:endParaRPr lang="en-US"/>
        </a:p>
      </dgm:t>
    </dgm:pt>
    <dgm:pt modelId="{D614AE00-3AB8-4BFD-A638-29AFFBB19B48}" type="sibTrans" cxnId="{EF041C64-F99B-4F0D-B499-5CCD3AE82599}">
      <dgm:prSet/>
      <dgm:spPr/>
      <dgm:t>
        <a:bodyPr/>
        <a:lstStyle/>
        <a:p>
          <a:endParaRPr lang="en-US"/>
        </a:p>
      </dgm:t>
    </dgm:pt>
    <dgm:pt modelId="{F5B82403-F879-4B9B-97E3-F53A3B12FFB5}">
      <dgm:prSet/>
      <dgm:spPr/>
      <dgm:t>
        <a:bodyPr/>
        <a:lstStyle/>
        <a:p>
          <a:pPr rtl="0"/>
          <a:r>
            <a:rPr lang="en-US"/>
            <a:t>If a CFA does not have sufficient funding to meet the IGT obligations of a claim, DHCS will “pend” the claim until sufficient funding has been deposited into the CFA</a:t>
          </a:r>
        </a:p>
      </dgm:t>
    </dgm:pt>
    <dgm:pt modelId="{82231F41-12F2-4536-ADE3-B7BDA22D103F}" type="parTrans" cxnId="{ED1A2455-3B67-4ED2-BA3D-B40946A354FD}">
      <dgm:prSet/>
      <dgm:spPr/>
      <dgm:t>
        <a:bodyPr/>
        <a:lstStyle/>
        <a:p>
          <a:endParaRPr lang="en-US"/>
        </a:p>
      </dgm:t>
    </dgm:pt>
    <dgm:pt modelId="{6CED250E-D0A9-4AB2-8761-C871D4BD1753}" type="sibTrans" cxnId="{ED1A2455-3B67-4ED2-BA3D-B40946A354FD}">
      <dgm:prSet/>
      <dgm:spPr/>
      <dgm:t>
        <a:bodyPr/>
        <a:lstStyle/>
        <a:p>
          <a:endParaRPr lang="en-US"/>
        </a:p>
      </dgm:t>
    </dgm:pt>
    <dgm:pt modelId="{A2D571B1-4672-4948-9D44-89238BC281F5}" type="pres">
      <dgm:prSet presAssocID="{1A20EE7F-E751-41C8-B564-53575DF11FD4}" presName="linear" presStyleCnt="0">
        <dgm:presLayoutVars>
          <dgm:animLvl val="lvl"/>
          <dgm:resizeHandles val="exact"/>
        </dgm:presLayoutVars>
      </dgm:prSet>
      <dgm:spPr/>
    </dgm:pt>
    <dgm:pt modelId="{26B3E65B-5564-43C3-BA14-06F81A611851}" type="pres">
      <dgm:prSet presAssocID="{7CD2F714-0BE6-469A-8B2A-ABB57AA3954B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14514391-C1AC-45EC-B7FC-44ED26CCC1A9}" type="pres">
      <dgm:prSet presAssocID="{8905C591-25F6-4A13-9CA8-D85175F4C7A1}" presName="spacer" presStyleCnt="0"/>
      <dgm:spPr/>
    </dgm:pt>
    <dgm:pt modelId="{FF15D982-4A81-4FFD-89FE-4620574E82C7}" type="pres">
      <dgm:prSet presAssocID="{2B404A2B-D7B5-4346-A2F3-741FE67F46C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FD04043-25F8-466D-B3FD-D268D3807DBA}" type="pres">
      <dgm:prSet presAssocID="{2B404A2B-D7B5-4346-A2F3-741FE67F46C2}" presName="childText" presStyleLbl="revTx" presStyleIdx="0" presStyleCnt="2">
        <dgm:presLayoutVars>
          <dgm:bulletEnabled val="1"/>
        </dgm:presLayoutVars>
      </dgm:prSet>
      <dgm:spPr/>
    </dgm:pt>
    <dgm:pt modelId="{7741DF37-7D7A-48AF-BB95-7250C36A9D64}" type="pres">
      <dgm:prSet presAssocID="{FD1507DD-E48E-4DBF-BD0F-5AFAB3EE2F2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1A310EC0-9226-44DA-8BD2-45235AA308E2}" type="pres">
      <dgm:prSet presAssocID="{FD1507DD-E48E-4DBF-BD0F-5AFAB3EE2F22}" presName="childText" presStyleLbl="revTx" presStyleIdx="1" presStyleCnt="2">
        <dgm:presLayoutVars>
          <dgm:bulletEnabled val="1"/>
        </dgm:presLayoutVars>
      </dgm:prSet>
      <dgm:spPr/>
    </dgm:pt>
    <dgm:pt modelId="{47E91E2C-5FC3-47E3-893B-F3D62E4B9632}" type="pres">
      <dgm:prSet presAssocID="{3EA9DF52-9C9A-48C7-AC2E-694248965BFB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51467914-CE99-45D9-8BC2-4BE11B13CC32}" type="pres">
      <dgm:prSet presAssocID="{D614AE00-3AB8-4BFD-A638-29AFFBB19B48}" presName="spacer" presStyleCnt="0"/>
      <dgm:spPr/>
    </dgm:pt>
    <dgm:pt modelId="{8AED9CBC-81C1-443C-BA6B-E16DA756F3F1}" type="pres">
      <dgm:prSet presAssocID="{F5B82403-F879-4B9B-97E3-F53A3B12FFB5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3E4DA20D-2649-42D5-BB06-44A5476C3DEB}" type="presOf" srcId="{34B37458-D892-4200-9DC5-9DE2E2644C88}" destId="{1A310EC0-9226-44DA-8BD2-45235AA308E2}" srcOrd="0" destOrd="0" presId="urn:microsoft.com/office/officeart/2005/8/layout/vList2"/>
    <dgm:cxn modelId="{604EC118-6C66-4723-9763-1D148C498824}" srcId="{1A20EE7F-E751-41C8-B564-53575DF11FD4}" destId="{7CD2F714-0BE6-469A-8B2A-ABB57AA3954B}" srcOrd="0" destOrd="0" parTransId="{C7AD8265-6633-4145-85EA-3B5B8F75B751}" sibTransId="{8905C591-25F6-4A13-9CA8-D85175F4C7A1}"/>
    <dgm:cxn modelId="{2B629A40-BD99-4E99-93BF-7C625227CCEA}" type="presOf" srcId="{FD1507DD-E48E-4DBF-BD0F-5AFAB3EE2F22}" destId="{7741DF37-7D7A-48AF-BB95-7250C36A9D64}" srcOrd="0" destOrd="0" presId="urn:microsoft.com/office/officeart/2005/8/layout/vList2"/>
    <dgm:cxn modelId="{A9AB945C-BD9B-4CF4-BC3A-0F4B5A7EA834}" type="presOf" srcId="{F5B82403-F879-4B9B-97E3-F53A3B12FFB5}" destId="{8AED9CBC-81C1-443C-BA6B-E16DA756F3F1}" srcOrd="0" destOrd="0" presId="urn:microsoft.com/office/officeart/2005/8/layout/vList2"/>
    <dgm:cxn modelId="{EF041C64-F99B-4F0D-B499-5CCD3AE82599}" srcId="{1A20EE7F-E751-41C8-B564-53575DF11FD4}" destId="{3EA9DF52-9C9A-48C7-AC2E-694248965BFB}" srcOrd="3" destOrd="0" parTransId="{16995931-6DDD-4309-AB65-65ACCFFFF3E0}" sibTransId="{D614AE00-3AB8-4BFD-A638-29AFFBB19B48}"/>
    <dgm:cxn modelId="{ED1A2455-3B67-4ED2-BA3D-B40946A354FD}" srcId="{1A20EE7F-E751-41C8-B564-53575DF11FD4}" destId="{F5B82403-F879-4B9B-97E3-F53A3B12FFB5}" srcOrd="4" destOrd="0" parTransId="{82231F41-12F2-4536-ADE3-B7BDA22D103F}" sibTransId="{6CED250E-D0A9-4AB2-8761-C871D4BD1753}"/>
    <dgm:cxn modelId="{71CD6D7E-6D8B-4FDF-BF74-6461F9878324}" type="presOf" srcId="{3EA9DF52-9C9A-48C7-AC2E-694248965BFB}" destId="{47E91E2C-5FC3-47E3-893B-F3D62E4B9632}" srcOrd="0" destOrd="0" presId="urn:microsoft.com/office/officeart/2005/8/layout/vList2"/>
    <dgm:cxn modelId="{0238A182-439E-4383-8260-1CEBAD7A551F}" srcId="{2B404A2B-D7B5-4346-A2F3-741FE67F46C2}" destId="{304C5716-972C-4FCF-A3F7-4C4FD430D53F}" srcOrd="0" destOrd="0" parTransId="{8FDD0EE3-0C60-4A5E-8715-8361818DE2E9}" sibTransId="{95A20F27-2CC2-4CE5-B474-B0B53DD3BD92}"/>
    <dgm:cxn modelId="{78248985-350A-419A-B053-0345A4E871CB}" type="presOf" srcId="{1A20EE7F-E751-41C8-B564-53575DF11FD4}" destId="{A2D571B1-4672-4948-9D44-89238BC281F5}" srcOrd="0" destOrd="0" presId="urn:microsoft.com/office/officeart/2005/8/layout/vList2"/>
    <dgm:cxn modelId="{DB517B9F-A916-4F93-9B28-457974D743D3}" srcId="{FD1507DD-E48E-4DBF-BD0F-5AFAB3EE2F22}" destId="{34B37458-D892-4200-9DC5-9DE2E2644C88}" srcOrd="0" destOrd="0" parTransId="{D48A4297-C629-4DA0-910C-349545E1561C}" sibTransId="{62CB979E-B7BC-48AA-850C-B94E5BC428C1}"/>
    <dgm:cxn modelId="{DE297FAE-7E15-4DF3-A18E-204391BA51F9}" srcId="{1A20EE7F-E751-41C8-B564-53575DF11FD4}" destId="{2B404A2B-D7B5-4346-A2F3-741FE67F46C2}" srcOrd="1" destOrd="0" parTransId="{805C857B-C897-4F6B-B5B7-97A4DC5C6E2E}" sibTransId="{7258801B-EBE5-4886-BCA9-87419BE4B7C7}"/>
    <dgm:cxn modelId="{D6BF49C4-CF5B-4A13-897B-DBC41E2A2A0E}" type="presOf" srcId="{2B404A2B-D7B5-4346-A2F3-741FE67F46C2}" destId="{FF15D982-4A81-4FFD-89FE-4620574E82C7}" srcOrd="0" destOrd="0" presId="urn:microsoft.com/office/officeart/2005/8/layout/vList2"/>
    <dgm:cxn modelId="{293B73DE-0517-41CE-A68C-8B716E1CECA5}" type="presOf" srcId="{304C5716-972C-4FCF-A3F7-4C4FD430D53F}" destId="{0FD04043-25F8-466D-B3FD-D268D3807DBA}" srcOrd="0" destOrd="0" presId="urn:microsoft.com/office/officeart/2005/8/layout/vList2"/>
    <dgm:cxn modelId="{4F304DEA-D134-4FFB-9DBA-0A7E579E6012}" type="presOf" srcId="{7CD2F714-0BE6-469A-8B2A-ABB57AA3954B}" destId="{26B3E65B-5564-43C3-BA14-06F81A611851}" srcOrd="0" destOrd="0" presId="urn:microsoft.com/office/officeart/2005/8/layout/vList2"/>
    <dgm:cxn modelId="{53E855F3-D69B-4049-8E03-624240094F7F}" srcId="{1A20EE7F-E751-41C8-B564-53575DF11FD4}" destId="{FD1507DD-E48E-4DBF-BD0F-5AFAB3EE2F22}" srcOrd="2" destOrd="0" parTransId="{6989490C-C8FF-4747-89C7-6532683B8E33}" sibTransId="{C14A24F6-3C4E-42A8-83F4-DCA3A7114CA7}"/>
    <dgm:cxn modelId="{62A55A31-EBFC-4087-94F5-1A1E4CF97B0E}" type="presParOf" srcId="{A2D571B1-4672-4948-9D44-89238BC281F5}" destId="{26B3E65B-5564-43C3-BA14-06F81A611851}" srcOrd="0" destOrd="0" presId="urn:microsoft.com/office/officeart/2005/8/layout/vList2"/>
    <dgm:cxn modelId="{662F9DB9-636E-4893-9E2C-D41C32C47379}" type="presParOf" srcId="{A2D571B1-4672-4948-9D44-89238BC281F5}" destId="{14514391-C1AC-45EC-B7FC-44ED26CCC1A9}" srcOrd="1" destOrd="0" presId="urn:microsoft.com/office/officeart/2005/8/layout/vList2"/>
    <dgm:cxn modelId="{9C3E0009-6776-47D4-B2EF-9941A714E86A}" type="presParOf" srcId="{A2D571B1-4672-4948-9D44-89238BC281F5}" destId="{FF15D982-4A81-4FFD-89FE-4620574E82C7}" srcOrd="2" destOrd="0" presId="urn:microsoft.com/office/officeart/2005/8/layout/vList2"/>
    <dgm:cxn modelId="{AE03DCFC-240D-4C54-A0DE-404046AF046C}" type="presParOf" srcId="{A2D571B1-4672-4948-9D44-89238BC281F5}" destId="{0FD04043-25F8-466D-B3FD-D268D3807DBA}" srcOrd="3" destOrd="0" presId="urn:microsoft.com/office/officeart/2005/8/layout/vList2"/>
    <dgm:cxn modelId="{93FCAA30-D2E0-466F-9800-97E2B2FD310C}" type="presParOf" srcId="{A2D571B1-4672-4948-9D44-89238BC281F5}" destId="{7741DF37-7D7A-48AF-BB95-7250C36A9D64}" srcOrd="4" destOrd="0" presId="urn:microsoft.com/office/officeart/2005/8/layout/vList2"/>
    <dgm:cxn modelId="{7BEDA5F9-4FB1-41B2-B8BE-422814B4C85B}" type="presParOf" srcId="{A2D571B1-4672-4948-9D44-89238BC281F5}" destId="{1A310EC0-9226-44DA-8BD2-45235AA308E2}" srcOrd="5" destOrd="0" presId="urn:microsoft.com/office/officeart/2005/8/layout/vList2"/>
    <dgm:cxn modelId="{2E8F905E-24D3-4B4A-9A67-832B78862F39}" type="presParOf" srcId="{A2D571B1-4672-4948-9D44-89238BC281F5}" destId="{47E91E2C-5FC3-47E3-893B-F3D62E4B9632}" srcOrd="6" destOrd="0" presId="urn:microsoft.com/office/officeart/2005/8/layout/vList2"/>
    <dgm:cxn modelId="{73CE91B0-6054-49B3-8E66-B49D85A46D96}" type="presParOf" srcId="{A2D571B1-4672-4948-9D44-89238BC281F5}" destId="{51467914-CE99-45D9-8BC2-4BE11B13CC32}" srcOrd="7" destOrd="0" presId="urn:microsoft.com/office/officeart/2005/8/layout/vList2"/>
    <dgm:cxn modelId="{D982A2D7-AAAB-4929-AEB3-07F85EB90B4B}" type="presParOf" srcId="{A2D571B1-4672-4948-9D44-89238BC281F5}" destId="{8AED9CBC-81C1-443C-BA6B-E16DA756F3F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7D1FC4-5BA9-4311-9890-4CA37F9C19D1}">
      <dsp:nvSpPr>
        <dsp:cNvPr id="0" name=""/>
        <dsp:cNvSpPr/>
      </dsp:nvSpPr>
      <dsp:spPr>
        <a:xfrm>
          <a:off x="0" y="76274"/>
          <a:ext cx="7620000" cy="11188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Medicaid is a jointly funded partnership between the federal government and the states</a:t>
          </a:r>
        </a:p>
      </dsp:txBody>
      <dsp:txXfrm>
        <a:off x="54616" y="130890"/>
        <a:ext cx="7510768" cy="1009580"/>
      </dsp:txXfrm>
    </dsp:sp>
    <dsp:sp modelId="{7A6B0772-25F0-46FA-A0B0-B616EA9ACB1E}">
      <dsp:nvSpPr>
        <dsp:cNvPr id="0" name=""/>
        <dsp:cNvSpPr/>
      </dsp:nvSpPr>
      <dsp:spPr>
        <a:xfrm>
          <a:off x="0" y="1252687"/>
          <a:ext cx="7620000" cy="11188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States may use state general fund revenue, local contributions (i.e., IGTs and CPEs) and provider taxes as the match for federal funds</a:t>
          </a:r>
        </a:p>
      </dsp:txBody>
      <dsp:txXfrm>
        <a:off x="54616" y="1307303"/>
        <a:ext cx="7510768" cy="1009580"/>
      </dsp:txXfrm>
    </dsp:sp>
    <dsp:sp modelId="{5F1C0685-A41B-41FA-91D2-BFA1EBE76950}">
      <dsp:nvSpPr>
        <dsp:cNvPr id="0" name=""/>
        <dsp:cNvSpPr/>
      </dsp:nvSpPr>
      <dsp:spPr>
        <a:xfrm>
          <a:off x="0" y="2429100"/>
          <a:ext cx="7620000" cy="11188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Section 1903(w)(6) of the Social Security Act and 42 Code of Federal Regulations Section 433.51 recognize the state’s ability to use IGTs and CPEs</a:t>
          </a:r>
        </a:p>
      </dsp:txBody>
      <dsp:txXfrm>
        <a:off x="54616" y="2483716"/>
        <a:ext cx="7510768" cy="1009580"/>
      </dsp:txXfrm>
    </dsp:sp>
    <dsp:sp modelId="{E6C4C026-B5E0-4D8A-99D7-64BD80AD1652}">
      <dsp:nvSpPr>
        <dsp:cNvPr id="0" name=""/>
        <dsp:cNvSpPr/>
      </dsp:nvSpPr>
      <dsp:spPr>
        <a:xfrm>
          <a:off x="0" y="3605512"/>
          <a:ext cx="7620000" cy="11188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IGTs represent transfers of public funds between or within levels of government (i.e., the transfer of funds from the county to the state)</a:t>
          </a:r>
        </a:p>
      </dsp:txBody>
      <dsp:txXfrm>
        <a:off x="54616" y="3660128"/>
        <a:ext cx="7510768" cy="100958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4F1789-1DD2-4C07-A32A-A47349AB0A14}">
      <dsp:nvSpPr>
        <dsp:cNvPr id="0" name=""/>
        <dsp:cNvSpPr/>
      </dsp:nvSpPr>
      <dsp:spPr>
        <a:xfrm rot="5400000">
          <a:off x="4244920" y="-1267491"/>
          <a:ext cx="1873359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Beginning balance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Monthly transactions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Ending balance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Recommended IGT amount necessary to maintain appropriate CFA balance</a:t>
          </a:r>
        </a:p>
      </dsp:txBody>
      <dsp:txXfrm rot="-5400000">
        <a:off x="2743200" y="325679"/>
        <a:ext cx="4785350" cy="1690459"/>
      </dsp:txXfrm>
    </dsp:sp>
    <dsp:sp modelId="{11ABDC25-08AE-413E-8D87-9FDBA0823AC3}">
      <dsp:nvSpPr>
        <dsp:cNvPr id="0" name=""/>
        <dsp:cNvSpPr/>
      </dsp:nvSpPr>
      <dsp:spPr>
        <a:xfrm>
          <a:off x="0" y="58"/>
          <a:ext cx="2743200" cy="23416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DHCS will provide a monthly CFA report to the county</a:t>
          </a:r>
        </a:p>
      </dsp:txBody>
      <dsp:txXfrm>
        <a:off x="114312" y="114370"/>
        <a:ext cx="2514576" cy="2113074"/>
      </dsp:txXfrm>
    </dsp:sp>
    <dsp:sp modelId="{3FB4EAB4-4A2B-466D-9411-30FF04879FF3}">
      <dsp:nvSpPr>
        <dsp:cNvPr id="0" name=""/>
        <dsp:cNvSpPr/>
      </dsp:nvSpPr>
      <dsp:spPr>
        <a:xfrm rot="5400000">
          <a:off x="4244920" y="1191291"/>
          <a:ext cx="1873359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DHCS will hold claims if insufficient funding is in the CFA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This incentivizes the county to supply funds promptly</a:t>
          </a:r>
        </a:p>
      </dsp:txBody>
      <dsp:txXfrm rot="-5400000">
        <a:off x="2743200" y="2784461"/>
        <a:ext cx="4785350" cy="1690459"/>
      </dsp:txXfrm>
    </dsp:sp>
    <dsp:sp modelId="{D021EB62-B7E1-4FB9-9C48-B418F38A3C6B}">
      <dsp:nvSpPr>
        <dsp:cNvPr id="0" name=""/>
        <dsp:cNvSpPr/>
      </dsp:nvSpPr>
      <dsp:spPr>
        <a:xfrm>
          <a:off x="0" y="2458842"/>
          <a:ext cx="2743200" cy="23416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DHCS has proposed a withhold or wire transfer process</a:t>
          </a:r>
        </a:p>
      </dsp:txBody>
      <dsp:txXfrm>
        <a:off x="114312" y="2573154"/>
        <a:ext cx="2514576" cy="211307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60FA0E-8CAC-437D-BC96-13A0A8536814}">
      <dsp:nvSpPr>
        <dsp:cNvPr id="0" name=""/>
        <dsp:cNvSpPr/>
      </dsp:nvSpPr>
      <dsp:spPr>
        <a:xfrm>
          <a:off x="0" y="75600"/>
          <a:ext cx="7620000" cy="806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Register for the November 3</a:t>
          </a:r>
          <a:r>
            <a:rPr lang="en-US" sz="2800" kern="1200" baseline="30000"/>
            <a:t>rd</a:t>
          </a:r>
          <a:r>
            <a:rPr lang="en-US" sz="2800" kern="1200"/>
            <a:t> IGT webinar</a:t>
          </a:r>
        </a:p>
      </dsp:txBody>
      <dsp:txXfrm>
        <a:off x="0" y="75600"/>
        <a:ext cx="7620000" cy="806400"/>
      </dsp:txXfrm>
    </dsp:sp>
    <dsp:sp modelId="{3245A512-F63A-4280-99B6-77B6B9D304A5}">
      <dsp:nvSpPr>
        <dsp:cNvPr id="0" name=""/>
        <dsp:cNvSpPr/>
      </dsp:nvSpPr>
      <dsp:spPr>
        <a:xfrm>
          <a:off x="0" y="882000"/>
          <a:ext cx="7620000" cy="38429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/>
            <a:t>Relationship between CFAs and IGTs</a:t>
          </a: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/>
            <a:t>Determining optimal funding sources to use as IGTs</a:t>
          </a: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/>
            <a:t>Withholds and wire transfers</a:t>
          </a: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/>
            <a:t>IGT and CFA reconciliation considerations</a:t>
          </a: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/>
            <a:t>IGT and CFA dispute resolution process</a:t>
          </a: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/>
            <a:t>Education of County Stakeholders on IGTs and CFAs</a:t>
          </a:r>
        </a:p>
      </dsp:txBody>
      <dsp:txXfrm>
        <a:off x="0" y="882000"/>
        <a:ext cx="7620000" cy="38429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303506-9A94-4A0D-BAE9-2D81E5B42599}">
      <dsp:nvSpPr>
        <dsp:cNvPr id="0" name=""/>
        <dsp:cNvSpPr/>
      </dsp:nvSpPr>
      <dsp:spPr>
        <a:xfrm rot="5400000">
          <a:off x="4562772" y="-1662521"/>
          <a:ext cx="1237654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Medi-Cal service</a:t>
          </a: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Medi-Cal Fee Schedule</a:t>
          </a: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Medi-Cal Aid Code</a:t>
          </a:r>
        </a:p>
        <a:p>
          <a:pPr marL="228600" lvl="2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Federal Medical Assistance Percentages</a:t>
          </a: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Any Prop 30/State General Fund amounts</a:t>
          </a:r>
        </a:p>
      </dsp:txBody>
      <dsp:txXfrm rot="-5400000">
        <a:off x="2743200" y="217468"/>
        <a:ext cx="4816383" cy="1116820"/>
      </dsp:txXfrm>
    </dsp:sp>
    <dsp:sp modelId="{4695238D-A315-4E99-ADF7-8DD8891C59CE}">
      <dsp:nvSpPr>
        <dsp:cNvPr id="0" name=""/>
        <dsp:cNvSpPr/>
      </dsp:nvSpPr>
      <dsp:spPr>
        <a:xfrm>
          <a:off x="0" y="2344"/>
          <a:ext cx="2743200" cy="1547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IGT amount equals the local/county match required for approved Medi-Cal services</a:t>
          </a:r>
        </a:p>
      </dsp:txBody>
      <dsp:txXfrm>
        <a:off x="75522" y="77866"/>
        <a:ext cx="2592156" cy="1396024"/>
      </dsp:txXfrm>
    </dsp:sp>
    <dsp:sp modelId="{406AC865-B071-4CC2-9B49-08F06B49AFBB}">
      <dsp:nvSpPr>
        <dsp:cNvPr id="0" name=""/>
        <dsp:cNvSpPr/>
      </dsp:nvSpPr>
      <dsp:spPr>
        <a:xfrm rot="5400000">
          <a:off x="4562772" y="-38100"/>
          <a:ext cx="1237654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Proposed 15% of direct service payments for BHP Administration</a:t>
          </a: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UR based on hours and costs</a:t>
          </a:r>
        </a:p>
      </dsp:txBody>
      <dsp:txXfrm rot="-5400000">
        <a:off x="2743200" y="1841889"/>
        <a:ext cx="4816383" cy="1116820"/>
      </dsp:txXfrm>
    </dsp:sp>
    <dsp:sp modelId="{D81D9523-D01E-44DF-A194-F50090D4512A}">
      <dsp:nvSpPr>
        <dsp:cNvPr id="0" name=""/>
        <dsp:cNvSpPr/>
      </dsp:nvSpPr>
      <dsp:spPr>
        <a:xfrm>
          <a:off x="0" y="1626765"/>
          <a:ext cx="2743200" cy="1547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Behavioral Health Plan Administration and Utilization Review will require IGTs</a:t>
          </a:r>
        </a:p>
      </dsp:txBody>
      <dsp:txXfrm>
        <a:off x="75522" y="1702287"/>
        <a:ext cx="2592156" cy="1396024"/>
      </dsp:txXfrm>
    </dsp:sp>
    <dsp:sp modelId="{E7AC12F1-E7CE-48AD-A0E4-0EBB327CB6BA}">
      <dsp:nvSpPr>
        <dsp:cNvPr id="0" name=""/>
        <dsp:cNvSpPr/>
      </dsp:nvSpPr>
      <dsp:spPr>
        <a:xfrm rot="5400000">
          <a:off x="4562772" y="1586321"/>
          <a:ext cx="1237654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State pays hospital in full</a:t>
          </a: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State receives FFP</a:t>
          </a: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State offsets 1991 realignment for local match (Managed Care Offset)</a:t>
          </a:r>
        </a:p>
      </dsp:txBody>
      <dsp:txXfrm rot="-5400000">
        <a:off x="2743200" y="3466311"/>
        <a:ext cx="4816383" cy="1116820"/>
      </dsp:txXfrm>
    </dsp:sp>
    <dsp:sp modelId="{3A588608-BA5C-4242-9474-D0F7979CF437}">
      <dsp:nvSpPr>
        <dsp:cNvPr id="0" name=""/>
        <dsp:cNvSpPr/>
      </dsp:nvSpPr>
      <dsp:spPr>
        <a:xfrm>
          <a:off x="0" y="3251187"/>
          <a:ext cx="2743200" cy="1547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FFS/MC hospital payment process is proposed to remain unchanged</a:t>
          </a:r>
        </a:p>
      </dsp:txBody>
      <dsp:txXfrm>
        <a:off x="75522" y="3326709"/>
        <a:ext cx="2592156" cy="13960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B28086-6D72-4651-812A-F8A5F4BC20B4}">
      <dsp:nvSpPr>
        <dsp:cNvPr id="0" name=""/>
        <dsp:cNvSpPr/>
      </dsp:nvSpPr>
      <dsp:spPr>
        <a:xfrm>
          <a:off x="571499" y="0"/>
          <a:ext cx="6477000" cy="48006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4E92B4-BDD7-4338-901D-EB48BD36A328}">
      <dsp:nvSpPr>
        <dsp:cNvPr id="0" name=""/>
        <dsp:cNvSpPr/>
      </dsp:nvSpPr>
      <dsp:spPr>
        <a:xfrm>
          <a:off x="3348" y="1440179"/>
          <a:ext cx="1464096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Medi-Cal Beneficiary receives 45 minutes of therapy from a provider</a:t>
          </a:r>
        </a:p>
      </dsp:txBody>
      <dsp:txXfrm>
        <a:off x="74819" y="1511650"/>
        <a:ext cx="1321154" cy="1777298"/>
      </dsp:txXfrm>
    </dsp:sp>
    <dsp:sp modelId="{43592190-0F6F-4F04-8831-02640592E965}">
      <dsp:nvSpPr>
        <dsp:cNvPr id="0" name=""/>
        <dsp:cNvSpPr/>
      </dsp:nvSpPr>
      <dsp:spPr>
        <a:xfrm>
          <a:off x="1540650" y="1440179"/>
          <a:ext cx="1464096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Provider enters CPT code 90834 into Behavioral Health Plan’s claiming system which has a rate of $242.10 per unit of service for the BH Plan</a:t>
          </a:r>
        </a:p>
      </dsp:txBody>
      <dsp:txXfrm>
        <a:off x="1612121" y="1511650"/>
        <a:ext cx="1321154" cy="1777298"/>
      </dsp:txXfrm>
    </dsp:sp>
    <dsp:sp modelId="{5F4C1E7D-4D3D-4491-B9BF-145EA02C640A}">
      <dsp:nvSpPr>
        <dsp:cNvPr id="0" name=""/>
        <dsp:cNvSpPr/>
      </dsp:nvSpPr>
      <dsp:spPr>
        <a:xfrm>
          <a:off x="3077951" y="1440179"/>
          <a:ext cx="1464096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BH Plan submits claim to DHCS’s Short-Doyle/Medi-Cal system</a:t>
          </a:r>
        </a:p>
      </dsp:txBody>
      <dsp:txXfrm>
        <a:off x="3149422" y="1511650"/>
        <a:ext cx="1321154" cy="1777298"/>
      </dsp:txXfrm>
    </dsp:sp>
    <dsp:sp modelId="{DA6C29FE-9D27-4BA2-B52F-267D65533771}">
      <dsp:nvSpPr>
        <dsp:cNvPr id="0" name=""/>
        <dsp:cNvSpPr/>
      </dsp:nvSpPr>
      <dsp:spPr>
        <a:xfrm>
          <a:off x="4615253" y="1440179"/>
          <a:ext cx="1464096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SD/MC system adjudicates claim and determines $121.05 is federal share and $121.05 is local/county share</a:t>
          </a:r>
        </a:p>
      </dsp:txBody>
      <dsp:txXfrm>
        <a:off x="4686724" y="1511650"/>
        <a:ext cx="1321154" cy="1777298"/>
      </dsp:txXfrm>
    </dsp:sp>
    <dsp:sp modelId="{EE720266-1548-47CB-8AAC-812C7DA8C72A}">
      <dsp:nvSpPr>
        <dsp:cNvPr id="0" name=""/>
        <dsp:cNvSpPr/>
      </dsp:nvSpPr>
      <dsp:spPr>
        <a:xfrm>
          <a:off x="6152554" y="1440179"/>
          <a:ext cx="1464096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BH Plan provides $121.05 IGT and receives $242.10 payment from the State</a:t>
          </a:r>
        </a:p>
      </dsp:txBody>
      <dsp:txXfrm>
        <a:off x="6224025" y="1511650"/>
        <a:ext cx="1321154" cy="17772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BE0023-CE25-4562-B6C3-87DCED907E9A}">
      <dsp:nvSpPr>
        <dsp:cNvPr id="0" name=""/>
        <dsp:cNvSpPr/>
      </dsp:nvSpPr>
      <dsp:spPr>
        <a:xfrm>
          <a:off x="0" y="10080"/>
          <a:ext cx="7620000" cy="1539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Certified Public Expenditures (CPEs) are a permissible source of local funding used to receive federal Medicaid matching funds</a:t>
          </a:r>
        </a:p>
      </dsp:txBody>
      <dsp:txXfrm>
        <a:off x="75163" y="85243"/>
        <a:ext cx="7469674" cy="1389393"/>
      </dsp:txXfrm>
    </dsp:sp>
    <dsp:sp modelId="{FFBF6A5D-EA7C-4140-BC25-8C97EA32B449}">
      <dsp:nvSpPr>
        <dsp:cNvPr id="0" name=""/>
        <dsp:cNvSpPr/>
      </dsp:nvSpPr>
      <dsp:spPr>
        <a:xfrm>
          <a:off x="0" y="1630440"/>
          <a:ext cx="7620000" cy="1539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Local government entities certify that they have incurred a CPE on items and services that are eligible for Medi-Cal funding</a:t>
          </a:r>
        </a:p>
      </dsp:txBody>
      <dsp:txXfrm>
        <a:off x="75163" y="1705603"/>
        <a:ext cx="7469674" cy="1389393"/>
      </dsp:txXfrm>
    </dsp:sp>
    <dsp:sp modelId="{BC3B8DC3-345C-41A5-BC40-16D86F7A1A0A}">
      <dsp:nvSpPr>
        <dsp:cNvPr id="0" name=""/>
        <dsp:cNvSpPr/>
      </dsp:nvSpPr>
      <dsp:spPr>
        <a:xfrm>
          <a:off x="0" y="3250800"/>
          <a:ext cx="7620000" cy="1539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CPEs do not require a transfer of funds between government entities</a:t>
          </a:r>
        </a:p>
      </dsp:txBody>
      <dsp:txXfrm>
        <a:off x="75163" y="3325963"/>
        <a:ext cx="7469674" cy="138939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EF1EBC-AD4F-491B-B4E0-B9571672EB99}">
      <dsp:nvSpPr>
        <dsp:cNvPr id="0" name=""/>
        <dsp:cNvSpPr/>
      </dsp:nvSpPr>
      <dsp:spPr>
        <a:xfrm>
          <a:off x="37" y="370940"/>
          <a:ext cx="3560712" cy="576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CPEs</a:t>
          </a:r>
        </a:p>
      </dsp:txBody>
      <dsp:txXfrm>
        <a:off x="37" y="370940"/>
        <a:ext cx="3560712" cy="576000"/>
      </dsp:txXfrm>
    </dsp:sp>
    <dsp:sp modelId="{C0116424-2414-4223-8BE6-A341F4529873}">
      <dsp:nvSpPr>
        <dsp:cNvPr id="0" name=""/>
        <dsp:cNvSpPr/>
      </dsp:nvSpPr>
      <dsp:spPr>
        <a:xfrm>
          <a:off x="37" y="946940"/>
          <a:ext cx="3560712" cy="348271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Requires a full </a:t>
          </a:r>
          <a:r>
            <a:rPr lang="en-US" sz="2000" u="sng" kern="1200"/>
            <a:t>expenditure</a:t>
          </a:r>
          <a:r>
            <a:rPr lang="en-US" sz="2000" kern="1200"/>
            <a:t> be incurred by the local agency for Medi-Cal eligible services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Local agency can not claim for Medi-Cal services until a service has been provided </a:t>
          </a:r>
          <a:r>
            <a:rPr lang="en-US" sz="2000" u="sng" kern="1200"/>
            <a:t>and</a:t>
          </a:r>
          <a:r>
            <a:rPr lang="en-US" sz="2000" kern="1200"/>
            <a:t> a CPE has been incurred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Rates claimed for services equal the costs incurred by local agency</a:t>
          </a:r>
        </a:p>
      </dsp:txBody>
      <dsp:txXfrm>
        <a:off x="37" y="946940"/>
        <a:ext cx="3560712" cy="3482718"/>
      </dsp:txXfrm>
    </dsp:sp>
    <dsp:sp modelId="{81962D9B-C89D-443C-B6CB-5EAFDD19D2B7}">
      <dsp:nvSpPr>
        <dsp:cNvPr id="0" name=""/>
        <dsp:cNvSpPr/>
      </dsp:nvSpPr>
      <dsp:spPr>
        <a:xfrm>
          <a:off x="4059249" y="370940"/>
          <a:ext cx="3560712" cy="576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IGTs</a:t>
          </a:r>
        </a:p>
      </dsp:txBody>
      <dsp:txXfrm>
        <a:off x="4059249" y="370940"/>
        <a:ext cx="3560712" cy="576000"/>
      </dsp:txXfrm>
    </dsp:sp>
    <dsp:sp modelId="{524E4FAA-8B42-419A-972F-2C030ED57D43}">
      <dsp:nvSpPr>
        <dsp:cNvPr id="0" name=""/>
        <dsp:cNvSpPr/>
      </dsp:nvSpPr>
      <dsp:spPr>
        <a:xfrm>
          <a:off x="4059249" y="946940"/>
          <a:ext cx="3560712" cy="348271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Requires a </a:t>
          </a:r>
          <a:r>
            <a:rPr lang="en-US" sz="2000" u="sng" kern="1200"/>
            <a:t>transfer</a:t>
          </a:r>
          <a:r>
            <a:rPr lang="en-US" sz="2000" kern="1200"/>
            <a:t> of local matching funds to State DHCS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Local agency can claim for Medi-Cal services after service is provided irrespective of timing or amount of actual expenditures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Rates claimed for services are not required to equal the costs incurred by local agency</a:t>
          </a:r>
        </a:p>
      </dsp:txBody>
      <dsp:txXfrm>
        <a:off x="4059249" y="946940"/>
        <a:ext cx="3560712" cy="348271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8D2DD0-452C-4AF6-89F0-1EECE38D8C47}">
      <dsp:nvSpPr>
        <dsp:cNvPr id="0" name=""/>
        <dsp:cNvSpPr/>
      </dsp:nvSpPr>
      <dsp:spPr>
        <a:xfrm>
          <a:off x="571499" y="0"/>
          <a:ext cx="6477000" cy="48006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5D9D7E-73A1-423B-ABF9-1EDF37BC81BE}">
      <dsp:nvSpPr>
        <dsp:cNvPr id="0" name=""/>
        <dsp:cNvSpPr/>
      </dsp:nvSpPr>
      <dsp:spPr>
        <a:xfrm>
          <a:off x="2092" y="1440179"/>
          <a:ext cx="1218530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Medi-Cal Beneficiary receives 45 minutes of therapy from provider and provider incurs 15 minutes documentation time</a:t>
          </a:r>
        </a:p>
      </dsp:txBody>
      <dsp:txXfrm>
        <a:off x="61576" y="1499663"/>
        <a:ext cx="1099562" cy="1801272"/>
      </dsp:txXfrm>
    </dsp:sp>
    <dsp:sp modelId="{FD92B355-909E-4EE1-BA6A-C52FC349E35A}">
      <dsp:nvSpPr>
        <dsp:cNvPr id="0" name=""/>
        <dsp:cNvSpPr/>
      </dsp:nvSpPr>
      <dsp:spPr>
        <a:xfrm>
          <a:off x="1281549" y="1440179"/>
          <a:ext cx="1218530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Provider enters Mode 15, Service Function Code 40 into Behavioral Health Plan’s claiming system which has a contract rate of $4.00 per minute of service for the provider</a:t>
          </a:r>
        </a:p>
      </dsp:txBody>
      <dsp:txXfrm>
        <a:off x="1341033" y="1499663"/>
        <a:ext cx="1099562" cy="1801272"/>
      </dsp:txXfrm>
    </dsp:sp>
    <dsp:sp modelId="{4899D100-E0A0-4EE9-9D35-B91EC9E229E0}">
      <dsp:nvSpPr>
        <dsp:cNvPr id="0" name=""/>
        <dsp:cNvSpPr/>
      </dsp:nvSpPr>
      <dsp:spPr>
        <a:xfrm>
          <a:off x="2561006" y="1440179"/>
          <a:ext cx="1218530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BH Plan pays provider $240 for 60 minutes of Mode 15, Service Function Code 40 </a:t>
          </a:r>
        </a:p>
      </dsp:txBody>
      <dsp:txXfrm>
        <a:off x="2620490" y="1499663"/>
        <a:ext cx="1099562" cy="1801272"/>
      </dsp:txXfrm>
    </dsp:sp>
    <dsp:sp modelId="{624B18C4-DE1A-412D-B19E-E7F102512D6F}">
      <dsp:nvSpPr>
        <dsp:cNvPr id="0" name=""/>
        <dsp:cNvSpPr/>
      </dsp:nvSpPr>
      <dsp:spPr>
        <a:xfrm>
          <a:off x="3840463" y="1440179"/>
          <a:ext cx="1218530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BH Plan submits $240 claim to DHCS’s Short-Doyle/Medi-Cal system</a:t>
          </a:r>
        </a:p>
      </dsp:txBody>
      <dsp:txXfrm>
        <a:off x="3899947" y="1499663"/>
        <a:ext cx="1099562" cy="1801272"/>
      </dsp:txXfrm>
    </dsp:sp>
    <dsp:sp modelId="{9886D29D-5503-4A31-A28E-57B3EF343C64}">
      <dsp:nvSpPr>
        <dsp:cNvPr id="0" name=""/>
        <dsp:cNvSpPr/>
      </dsp:nvSpPr>
      <dsp:spPr>
        <a:xfrm>
          <a:off x="5119920" y="1440179"/>
          <a:ext cx="1218530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SD/MC system adjudicates claim and determines $120 is federal share and $120 is local/county share</a:t>
          </a:r>
        </a:p>
      </dsp:txBody>
      <dsp:txXfrm>
        <a:off x="5179404" y="1499663"/>
        <a:ext cx="1099562" cy="1801272"/>
      </dsp:txXfrm>
    </dsp:sp>
    <dsp:sp modelId="{F2451C31-86EA-4CB2-8B2C-C515C8B374FF}">
      <dsp:nvSpPr>
        <dsp:cNvPr id="0" name=""/>
        <dsp:cNvSpPr/>
      </dsp:nvSpPr>
      <dsp:spPr>
        <a:xfrm>
          <a:off x="6399376" y="1440179"/>
          <a:ext cx="1218530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BH Plan receives $120 payment from the State</a:t>
          </a:r>
        </a:p>
      </dsp:txBody>
      <dsp:txXfrm>
        <a:off x="6458860" y="1499663"/>
        <a:ext cx="1099562" cy="180127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BEF902-95FE-4BF0-A332-6A23B3EFF60C}">
      <dsp:nvSpPr>
        <dsp:cNvPr id="0" name=""/>
        <dsp:cNvSpPr/>
      </dsp:nvSpPr>
      <dsp:spPr>
        <a:xfrm rot="5400000">
          <a:off x="4562772" y="-1662521"/>
          <a:ext cx="1237654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Exception for Federal funds that are authorized by Federal law to be used to match other Federal funds</a:t>
          </a:r>
        </a:p>
      </dsp:txBody>
      <dsp:txXfrm rot="-5400000">
        <a:off x="2743200" y="217468"/>
        <a:ext cx="4816383" cy="1116820"/>
      </dsp:txXfrm>
    </dsp:sp>
    <dsp:sp modelId="{1CF06822-9D23-4A46-AAD8-B07F0F3EEA32}">
      <dsp:nvSpPr>
        <dsp:cNvPr id="0" name=""/>
        <dsp:cNvSpPr/>
      </dsp:nvSpPr>
      <dsp:spPr>
        <a:xfrm>
          <a:off x="0" y="2344"/>
          <a:ext cx="2743200" cy="1547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42 CFR Section 433.51(c) generally requires that Federal funds cannot be considered as the State’s share in claiming Federal Financial Participation</a:t>
          </a:r>
        </a:p>
      </dsp:txBody>
      <dsp:txXfrm>
        <a:off x="75522" y="77866"/>
        <a:ext cx="2592156" cy="1396024"/>
      </dsp:txXfrm>
    </dsp:sp>
    <dsp:sp modelId="{7585DF37-FD9D-4AE0-B36B-C7D87A9C55AE}">
      <dsp:nvSpPr>
        <dsp:cNvPr id="0" name=""/>
        <dsp:cNvSpPr/>
      </dsp:nvSpPr>
      <dsp:spPr>
        <a:xfrm rot="5400000">
          <a:off x="4562772" y="-38100"/>
          <a:ext cx="1237654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SAMHSA Mental Health Block Grant</a:t>
          </a: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SAMHSA Substance Abuse Block Grant</a:t>
          </a:r>
        </a:p>
      </dsp:txBody>
      <dsp:txXfrm rot="-5400000">
        <a:off x="2743200" y="1841889"/>
        <a:ext cx="4816383" cy="1116820"/>
      </dsp:txXfrm>
    </dsp:sp>
    <dsp:sp modelId="{E627F21A-8DA2-41EE-AA84-82019860AEB2}">
      <dsp:nvSpPr>
        <dsp:cNvPr id="0" name=""/>
        <dsp:cNvSpPr/>
      </dsp:nvSpPr>
      <dsp:spPr>
        <a:xfrm>
          <a:off x="0" y="1626765"/>
          <a:ext cx="2743200" cy="1547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Behavioral health funds that cannot be used to fund IGT</a:t>
          </a:r>
        </a:p>
      </dsp:txBody>
      <dsp:txXfrm>
        <a:off x="75522" y="1702287"/>
        <a:ext cx="2592156" cy="1396024"/>
      </dsp:txXfrm>
    </dsp:sp>
    <dsp:sp modelId="{9BBAA641-FD81-439A-A20C-8A7790792E90}">
      <dsp:nvSpPr>
        <dsp:cNvPr id="0" name=""/>
        <dsp:cNvSpPr/>
      </dsp:nvSpPr>
      <dsp:spPr>
        <a:xfrm rot="5400000">
          <a:off x="4562772" y="1586321"/>
          <a:ext cx="1237654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1991 and 2011 Realignment</a:t>
          </a: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Mental Health Services Act (to the extent permissible by the Act)</a:t>
          </a: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State General Fund</a:t>
          </a: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County General Funds</a:t>
          </a:r>
        </a:p>
      </dsp:txBody>
      <dsp:txXfrm rot="-5400000">
        <a:off x="2743200" y="3466311"/>
        <a:ext cx="4816383" cy="1116820"/>
      </dsp:txXfrm>
    </dsp:sp>
    <dsp:sp modelId="{4128E585-347F-41DD-AE1E-3914D38B3ABC}">
      <dsp:nvSpPr>
        <dsp:cNvPr id="0" name=""/>
        <dsp:cNvSpPr/>
      </dsp:nvSpPr>
      <dsp:spPr>
        <a:xfrm>
          <a:off x="0" y="3251187"/>
          <a:ext cx="2743200" cy="1547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Behavioral health funds that can be used to fund IGT</a:t>
          </a:r>
        </a:p>
      </dsp:txBody>
      <dsp:txXfrm>
        <a:off x="75522" y="3326709"/>
        <a:ext cx="2592156" cy="139602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7134EC-1298-439D-9AE7-1B9A377B96F3}">
      <dsp:nvSpPr>
        <dsp:cNvPr id="0" name=""/>
        <dsp:cNvSpPr/>
      </dsp:nvSpPr>
      <dsp:spPr>
        <a:xfrm rot="5400000">
          <a:off x="4244920" y="-1267491"/>
          <a:ext cx="1873359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Source of IGT does not have to be the same as the expenditure</a:t>
          </a: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Could create cash flow issues for County BH Plans</a:t>
          </a:r>
        </a:p>
      </dsp:txBody>
      <dsp:txXfrm rot="-5400000">
        <a:off x="2743200" y="325679"/>
        <a:ext cx="4785350" cy="1690459"/>
      </dsp:txXfrm>
    </dsp:sp>
    <dsp:sp modelId="{C0474F2E-E6C5-4E73-8FC4-4B3E7DC5F000}">
      <dsp:nvSpPr>
        <dsp:cNvPr id="0" name=""/>
        <dsp:cNvSpPr/>
      </dsp:nvSpPr>
      <dsp:spPr>
        <a:xfrm>
          <a:off x="0" y="58"/>
          <a:ext cx="2743200" cy="23416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County Behavioral Health Plans will generally incur an expenditure in addition to providing the IGT</a:t>
          </a:r>
        </a:p>
      </dsp:txBody>
      <dsp:txXfrm>
        <a:off x="114312" y="114370"/>
        <a:ext cx="2514576" cy="2113074"/>
      </dsp:txXfrm>
    </dsp:sp>
    <dsp:sp modelId="{111E2586-43DC-48C4-9620-37A8BEF2388E}">
      <dsp:nvSpPr>
        <dsp:cNvPr id="0" name=""/>
        <dsp:cNvSpPr/>
      </dsp:nvSpPr>
      <dsp:spPr>
        <a:xfrm rot="5400000">
          <a:off x="4244920" y="1191291"/>
          <a:ext cx="1873359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County Fund Accounts (CFAs) would lessen the time required for the county to receive full payment</a:t>
          </a:r>
        </a:p>
      </dsp:txBody>
      <dsp:txXfrm rot="-5400000">
        <a:off x="2743200" y="2784461"/>
        <a:ext cx="4785350" cy="1690459"/>
      </dsp:txXfrm>
    </dsp:sp>
    <dsp:sp modelId="{44B93908-C368-4EBF-918E-BF8E32D87DAA}">
      <dsp:nvSpPr>
        <dsp:cNvPr id="0" name=""/>
        <dsp:cNvSpPr/>
      </dsp:nvSpPr>
      <dsp:spPr>
        <a:xfrm>
          <a:off x="0" y="2458842"/>
          <a:ext cx="2743200" cy="23416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DHCS has developed several proposals to help mitigate cash flow issues</a:t>
          </a:r>
        </a:p>
      </dsp:txBody>
      <dsp:txXfrm>
        <a:off x="114312" y="2573154"/>
        <a:ext cx="2514576" cy="211307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B3E65B-5564-43C3-BA14-06F81A611851}">
      <dsp:nvSpPr>
        <dsp:cNvPr id="0" name=""/>
        <dsp:cNvSpPr/>
      </dsp:nvSpPr>
      <dsp:spPr>
        <a:xfrm>
          <a:off x="0" y="381500"/>
          <a:ext cx="7620000" cy="675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DHCS has proposed “County Fund Accounts” (CFAs) for use as the IGT</a:t>
          </a:r>
        </a:p>
      </dsp:txBody>
      <dsp:txXfrm>
        <a:off x="32967" y="414467"/>
        <a:ext cx="7554066" cy="609393"/>
      </dsp:txXfrm>
    </dsp:sp>
    <dsp:sp modelId="{FF15D982-4A81-4FFD-89FE-4620574E82C7}">
      <dsp:nvSpPr>
        <dsp:cNvPr id="0" name=""/>
        <dsp:cNvSpPr/>
      </dsp:nvSpPr>
      <dsp:spPr>
        <a:xfrm>
          <a:off x="0" y="1105788"/>
          <a:ext cx="7620000" cy="675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Each county would have two CFAs</a:t>
          </a:r>
        </a:p>
      </dsp:txBody>
      <dsp:txXfrm>
        <a:off x="32967" y="1138755"/>
        <a:ext cx="7554066" cy="609393"/>
      </dsp:txXfrm>
    </dsp:sp>
    <dsp:sp modelId="{0FD04043-25F8-466D-B3FD-D268D3807DBA}">
      <dsp:nvSpPr>
        <dsp:cNvPr id="0" name=""/>
        <dsp:cNvSpPr/>
      </dsp:nvSpPr>
      <dsp:spPr>
        <a:xfrm>
          <a:off x="0" y="1781116"/>
          <a:ext cx="7620000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935" tIns="21590" rIns="120904" bIns="21590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300" kern="1200"/>
            <a:t>One for Medi-Cal Specialty Mental Health and one for Drug Medi-Cal/DMC-ODS</a:t>
          </a:r>
        </a:p>
      </dsp:txBody>
      <dsp:txXfrm>
        <a:off x="0" y="1781116"/>
        <a:ext cx="7620000" cy="281520"/>
      </dsp:txXfrm>
    </dsp:sp>
    <dsp:sp modelId="{7741DF37-7D7A-48AF-BB95-7250C36A9D64}">
      <dsp:nvSpPr>
        <dsp:cNvPr id="0" name=""/>
        <dsp:cNvSpPr/>
      </dsp:nvSpPr>
      <dsp:spPr>
        <a:xfrm>
          <a:off x="0" y="2062636"/>
          <a:ext cx="7620000" cy="675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DHCS is proposing to start with three months of estimated IGT funding as the CFA fund balance</a:t>
          </a:r>
        </a:p>
      </dsp:txBody>
      <dsp:txXfrm>
        <a:off x="32967" y="2095603"/>
        <a:ext cx="7554066" cy="609393"/>
      </dsp:txXfrm>
    </dsp:sp>
    <dsp:sp modelId="{1A310EC0-9226-44DA-8BD2-45235AA308E2}">
      <dsp:nvSpPr>
        <dsp:cNvPr id="0" name=""/>
        <dsp:cNvSpPr/>
      </dsp:nvSpPr>
      <dsp:spPr>
        <a:xfrm>
          <a:off x="0" y="2737963"/>
          <a:ext cx="7620000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935" tIns="21590" rIns="120904" bIns="21590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300" kern="1200"/>
            <a:t>Based on individual county historical approved claims</a:t>
          </a:r>
        </a:p>
      </dsp:txBody>
      <dsp:txXfrm>
        <a:off x="0" y="2737963"/>
        <a:ext cx="7620000" cy="281520"/>
      </dsp:txXfrm>
    </dsp:sp>
    <dsp:sp modelId="{47E91E2C-5FC3-47E3-893B-F3D62E4B9632}">
      <dsp:nvSpPr>
        <dsp:cNvPr id="0" name=""/>
        <dsp:cNvSpPr/>
      </dsp:nvSpPr>
      <dsp:spPr>
        <a:xfrm>
          <a:off x="0" y="3019483"/>
          <a:ext cx="7620000" cy="675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For each approved claim, DHCS would withdraw funds from the CFAs to use as the IGT</a:t>
          </a:r>
        </a:p>
      </dsp:txBody>
      <dsp:txXfrm>
        <a:off x="32967" y="3052450"/>
        <a:ext cx="7554066" cy="609393"/>
      </dsp:txXfrm>
    </dsp:sp>
    <dsp:sp modelId="{8AED9CBC-81C1-443C-BA6B-E16DA756F3F1}">
      <dsp:nvSpPr>
        <dsp:cNvPr id="0" name=""/>
        <dsp:cNvSpPr/>
      </dsp:nvSpPr>
      <dsp:spPr>
        <a:xfrm>
          <a:off x="0" y="3743771"/>
          <a:ext cx="7620000" cy="675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If a CFA does not have sufficient funding to meet the IGT obligations of a claim, DHCS will “pend” the claim until sufficient funding has been deposited into the CFA</a:t>
          </a:r>
        </a:p>
      </dsp:txBody>
      <dsp:txXfrm>
        <a:off x="32967" y="3776738"/>
        <a:ext cx="7554066" cy="6093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B34E9E-1462-41CF-92A3-3A1859F44F44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421494-C2E6-488A-B5FD-4D1419E30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10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421494-C2E6-488A-B5FD-4D1419E3093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361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5528C-82B0-4F13-A0D7-714ABBA40719}" type="datetime1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4D71D-3653-45C1-A093-9BB0C9B8E0EE}" type="datetime1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C67E-66E0-4E84-BAEF-530D991D2677}" type="datetime1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67D6F-DF2A-47EE-BF02-6CE39F3E2557}" type="datetime1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A89B-7F51-4083-B9E4-38D876488783}" type="datetime1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CB749-900B-47C1-9DE8-AEBA75EEA94B}" type="datetime1">
              <a:rPr lang="en-US" smtClean="0"/>
              <a:t>10/14/2022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C352F-6726-4BDC-8026-88119BB93D3C}" type="datetime1">
              <a:rPr lang="en-US" smtClean="0"/>
              <a:t>10/14/2022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C461E-BA1F-45CB-A274-9B3E2EE137D7}" type="datetime1">
              <a:rPr lang="en-US" smtClean="0"/>
              <a:t>10/14/2022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2386-3FE2-46B1-A970-EBBA53086D05}" type="datetime1">
              <a:rPr lang="en-US" smtClean="0"/>
              <a:t>10/14/2022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2CBD5-2879-42B1-8325-37A5E5A1377D}" type="datetime1">
              <a:rPr lang="en-US" smtClean="0"/>
              <a:t>10/14/2022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A5CE-2D61-4EEE-A60D-699EA345E168}" type="datetime1">
              <a:rPr lang="en-US" smtClean="0"/>
              <a:t>10/14/2022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A55830C-EAF6-48B3-B6B9-5B4E8BD8359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D946D52-116F-4B73-B47F-C27E7CA9E77B}" type="datetime1">
              <a:rPr lang="en-US" smtClean="0"/>
              <a:t>10/14/2022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/>
              <a:t>Introduction to Intergovernmental Transfers 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October 13, 2022</a:t>
            </a:r>
          </a:p>
        </p:txBody>
      </p:sp>
    </p:spTree>
    <p:extLst>
      <p:ext uri="{BB962C8B-B14F-4D97-AF65-F5344CB8AC3E}">
        <p14:creationId xmlns:p14="http://schemas.microsoft.com/office/powerpoint/2010/main" val="794247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Comparison of IGTs to CPEs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4851963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302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Comparison of IGTs to CPEs-CPE Example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7152743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440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Allowable and Non-Allowable IGT Funding Sources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5303461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586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Cash Flow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7268602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2EA0B89-25F7-879D-C618-3333A2C95953}"/>
              </a:ext>
            </a:extLst>
          </p:cNvPr>
          <p:cNvSpPr txBox="1"/>
          <p:nvPr/>
        </p:nvSpPr>
        <p:spPr>
          <a:xfrm>
            <a:off x="619712" y="6522143"/>
            <a:ext cx="75535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/>
              <a:t>*Information on CFAs is pre-decisional (DHCS policy still in development as of 10.13.22). </a:t>
            </a:r>
          </a:p>
        </p:txBody>
      </p:sp>
    </p:spTree>
    <p:extLst>
      <p:ext uri="{BB962C8B-B14F-4D97-AF65-F5344CB8AC3E}">
        <p14:creationId xmlns:p14="http://schemas.microsoft.com/office/powerpoint/2010/main" val="2846519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Overview of County Fund Accounts (CFAs)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5646277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13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FC60CD-A263-C7B5-2F69-3F1AE1ACC9AB}"/>
              </a:ext>
            </a:extLst>
          </p:cNvPr>
          <p:cNvSpPr txBox="1"/>
          <p:nvPr/>
        </p:nvSpPr>
        <p:spPr>
          <a:xfrm>
            <a:off x="411697" y="6500475"/>
            <a:ext cx="75535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/>
              <a:t>*Information on CFAs is pre-decisional (DHCS policy still in development as of 10.13.22). </a:t>
            </a:r>
          </a:p>
        </p:txBody>
      </p:sp>
    </p:spTree>
    <p:extLst>
      <p:ext uri="{BB962C8B-B14F-4D97-AF65-F5344CB8AC3E}">
        <p14:creationId xmlns:p14="http://schemas.microsoft.com/office/powerpoint/2010/main" val="11916133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Overview of County Fund Accounts (CFAs)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0990857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14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69644E-DEC5-532B-14DF-8F8B73773781}"/>
              </a:ext>
            </a:extLst>
          </p:cNvPr>
          <p:cNvSpPr txBox="1"/>
          <p:nvPr/>
        </p:nvSpPr>
        <p:spPr>
          <a:xfrm>
            <a:off x="619712" y="6522143"/>
            <a:ext cx="75535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/>
              <a:t>*Information on CFAs is pre-decisional (DHCS policy still in development as of 10.13.22). </a:t>
            </a:r>
          </a:p>
        </p:txBody>
      </p:sp>
    </p:spTree>
    <p:extLst>
      <p:ext uri="{BB962C8B-B14F-4D97-AF65-F5344CB8AC3E}">
        <p14:creationId xmlns:p14="http://schemas.microsoft.com/office/powerpoint/2010/main" val="4100679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Steps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4201706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4384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 &amp;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Please type your questions in the chat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16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000" y="2324100"/>
            <a:ext cx="22225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6093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AF4B-E87E-1657-2E96-4FE8C7811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 spc="-225"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</a:rPr>
              <a:t>Post-Training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6026B-10CF-FE87-2393-3BAD7DFDF6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 vert="horz" lIns="68580" tIns="34290" rIns="68580" bIns="34290" rtlCol="0">
            <a:normAutofit/>
          </a:bodyPr>
          <a:lstStyle/>
          <a:p>
            <a:pPr marL="0" indent="0">
              <a:buNone/>
            </a:pPr>
            <a:r>
              <a:rPr lang="en-US"/>
              <a:t>Please click on the link in the chat box and answer questions to provide feedback</a:t>
            </a:r>
          </a:p>
        </p:txBody>
      </p:sp>
      <p:pic>
        <p:nvPicPr>
          <p:cNvPr id="16" name="Graphic 7" descr="Speech">
            <a:extLst>
              <a:ext uri="{FF2B5EF4-FFF2-40B4-BE49-F238E27FC236}">
                <a16:creationId xmlns:a16="http://schemas.microsoft.com/office/drawing/2014/main" id="{72D5EF6B-6A04-08C5-1315-231AE7F80D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19600" y="2002536"/>
            <a:ext cx="3657600" cy="36576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08D9E4-933A-04BA-6305-333E30CEE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</p:spPr>
        <p:txBody>
          <a:bodyPr vert="horz" lIns="68580" tIns="34290" rIns="68580" bIns="34290" rtlCol="0" anchor="ctr">
            <a:normAutofit/>
          </a:bodyPr>
          <a:lstStyle/>
          <a:p>
            <a:pPr>
              <a:spcAft>
                <a:spcPts val="450"/>
              </a:spcAft>
              <a:defRPr/>
            </a:pPr>
            <a:fld id="{71682A89-B065-439A-8C62-C837B217F218}" type="slidenum">
              <a:rPr lang="en-US"/>
              <a:pPr>
                <a:spcAft>
                  <a:spcPts val="450"/>
                </a:spcAft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468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Thank you for attending this webinar!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recording and slides will be available on our website on the following day.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Please send your questions/comments to paymentreform@calmhsa.org.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986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Overview of Intergovernmental Transfers (IGTs)</a:t>
            </a:r>
          </a:p>
          <a:p>
            <a:pPr lvl="0"/>
            <a:r>
              <a:rPr lang="en-US"/>
              <a:t>Comparison of IGTs to Certified Public Expenditures (CPEs)</a:t>
            </a:r>
          </a:p>
          <a:p>
            <a:pPr lvl="0"/>
            <a:r>
              <a:rPr lang="en-US"/>
              <a:t>Allowable and Non-Allowable IGT Funding Sources</a:t>
            </a:r>
          </a:p>
          <a:p>
            <a:r>
              <a:rPr lang="en-US"/>
              <a:t>Cash Flow </a:t>
            </a:r>
          </a:p>
          <a:p>
            <a:r>
              <a:rPr lang="en-US"/>
              <a:t>Overview of County Fund Accounts (CFAs)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327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ifferent coloured question marks">
            <a:extLst>
              <a:ext uri="{FF2B5EF4-FFF2-40B4-BE49-F238E27FC236}">
                <a16:creationId xmlns:a16="http://schemas.microsoft.com/office/drawing/2014/main" id="{3EFFF34C-0775-7E8D-AF62-8A9D98B1F7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2000"/>
            <a:grayscl/>
          </a:blip>
          <a:srcRect b="13405"/>
          <a:stretch/>
        </p:blipFill>
        <p:spPr>
          <a:xfrm>
            <a:off x="1" y="580355"/>
            <a:ext cx="8458199" cy="3810342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  <a:reflection blurRad="38100" stA="55000" endPos="15000" dir="5400000" sy="-100000" algn="bl" rotWithShape="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03BAF4B-E87E-1657-2E96-4FE8C7811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Pre-Training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6026B-10CF-FE87-2393-3BAD7DFDF6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Please click on the link in the chat box and answer questions</a:t>
            </a:r>
          </a:p>
          <a:p>
            <a:r>
              <a:rPr lang="en-US" b="1" dirty="0"/>
              <a:t>3 minutes to answer 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08D9E4-933A-04BA-6305-333E30CEE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450"/>
              </a:spcAft>
            </a:pPr>
            <a:fld id="{71682A89-B065-439A-8C62-C837B217F218}" type="slidenum">
              <a:rPr lang="en-US"/>
              <a:pPr>
                <a:spcAft>
                  <a:spcPts val="450"/>
                </a:spcAft>
              </a:pPr>
              <a:t>2</a:t>
            </a:fld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6C7EB56-8F60-7B25-C729-4CF61F111DC4}"/>
              </a:ext>
            </a:extLst>
          </p:cNvPr>
          <p:cNvSpPr txBox="1">
            <a:spLocks/>
          </p:cNvSpPr>
          <p:nvPr/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55830C-EAF6-48B3-B6B9-5B4E8BD835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95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 of IGTs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2636245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658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 of IGTs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4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17" y="1636458"/>
            <a:ext cx="7220236" cy="401250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752731" y="4607511"/>
            <a:ext cx="941032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endParaRPr lang="en-US" sz="1200">
              <a:latin typeface="Trebuchet MS" panose="020B0603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39461" y="4204687"/>
            <a:ext cx="6272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/>
              <a:t>County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49406" y="5939161"/>
            <a:ext cx="633205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1. County transfers $10 million to State DHCS</a:t>
            </a:r>
            <a:br>
              <a:rPr lang="en-US" sz="1400"/>
            </a:br>
            <a:r>
              <a:rPr lang="en-US" sz="1400"/>
              <a:t>2. Federal government provides matching federal funds in the amount of $10 million</a:t>
            </a:r>
            <a:br>
              <a:rPr lang="en-US" sz="1400"/>
            </a:br>
            <a:r>
              <a:rPr lang="en-US" sz="1400"/>
              <a:t>3. State DHCS makes a $20 million payment to County</a:t>
            </a:r>
          </a:p>
        </p:txBody>
      </p:sp>
    </p:spTree>
    <p:extLst>
      <p:ext uri="{BB962C8B-B14F-4D97-AF65-F5344CB8AC3E}">
        <p14:creationId xmlns:p14="http://schemas.microsoft.com/office/powerpoint/2010/main" val="871536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 of IGTs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514778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316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 of IGTs-Example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7983400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7589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Comparison of IGTs to CPEs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9323015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967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Comparison of IGTs to CPEs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830C-EAF6-48B3-B6B9-5B4E8BD83596}" type="slidenum">
              <a:rPr lang="en-US" smtClean="0"/>
              <a:t>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690" y="1547116"/>
            <a:ext cx="6928883" cy="409068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49406" y="5868139"/>
            <a:ext cx="568014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1. County incurs CPE of $100 million and submits certification to State DHCS</a:t>
            </a:r>
            <a:br>
              <a:rPr lang="en-US" sz="1400"/>
            </a:br>
            <a:r>
              <a:rPr lang="en-US" sz="1400"/>
              <a:t>2. State DHCS reports the $100 million CPE to the federal government</a:t>
            </a:r>
            <a:br>
              <a:rPr lang="en-US" sz="1400"/>
            </a:br>
            <a:r>
              <a:rPr lang="en-US" sz="1400"/>
              <a:t>3. Federal government provides $50 million in federal matching funds</a:t>
            </a:r>
          </a:p>
        </p:txBody>
      </p:sp>
    </p:spTree>
    <p:extLst>
      <p:ext uri="{BB962C8B-B14F-4D97-AF65-F5344CB8AC3E}">
        <p14:creationId xmlns:p14="http://schemas.microsoft.com/office/powerpoint/2010/main" val="13830944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Custom 1">
      <a:dk1>
        <a:sysClr val="windowText" lastClr="000000"/>
      </a:dk1>
      <a:lt1>
        <a:sysClr val="window" lastClr="FFFFFF"/>
      </a:lt1>
      <a:dk2>
        <a:srgbClr val="2F5897"/>
      </a:dk2>
      <a:lt2>
        <a:srgbClr val="FFFFF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B278C30F-03E8-4570-AF71-61D948AFF4AA}" vid="{A8BFB67D-BD70-4F1B-AAF8-D34BA910B4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27A0DE307DC44C9C6D49C199E56D43" ma:contentTypeVersion="17" ma:contentTypeDescription="Create a new document." ma:contentTypeScope="" ma:versionID="792277f2e4dc809c4aae5c8abb069133">
  <xsd:schema xmlns:xsd="http://www.w3.org/2001/XMLSchema" xmlns:xs="http://www.w3.org/2001/XMLSchema" xmlns:p="http://schemas.microsoft.com/office/2006/metadata/properties" xmlns:ns2="bdde9dca-b655-4c82-9756-0719d4cc3ad5" xmlns:ns3="08b51a6c-15c5-468c-9d03-3812a6e79002" targetNamespace="http://schemas.microsoft.com/office/2006/metadata/properties" ma:root="true" ma:fieldsID="54b1b589b8285858c95b3542f4c822e1" ns2:_="" ns3:_="">
    <xsd:import namespace="bdde9dca-b655-4c82-9756-0719d4cc3ad5"/>
    <xsd:import namespace="08b51a6c-15c5-468c-9d03-3812a6e790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Coun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de9dca-b655-4c82-9756-0719d4cc3a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a1b1a5a-f0f9-49c0-b9db-6a9c78dda7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County" ma:index="24" nillable="true" ma:displayName="County" ma:description="Where PIPs are from" ma:format="Dropdown" ma:internalName="County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b51a6c-15c5-468c-9d03-3812a6e7900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44764a0-56e0-4cd0-8eca-b34752208dec}" ma:internalName="TaxCatchAll" ma:showField="CatchAllData" ma:web="08b51a6c-15c5-468c-9d03-3812a6e790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FFD804-E4A8-46D1-AEE8-06638A4BAA79}">
  <ds:schemaRefs>
    <ds:schemaRef ds:uri="08b51a6c-15c5-468c-9d03-3812a6e79002"/>
    <ds:schemaRef ds:uri="bdde9dca-b655-4c82-9756-0719d4cc3ad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AB876FD-0E6D-47D0-84F8-A9F5BA687A9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10</TotalTime>
  <Words>1217</Words>
  <Application>Microsoft Office PowerPoint</Application>
  <PresentationFormat>On-screen Show (4:3)</PresentationFormat>
  <Paragraphs>140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Theme1</vt:lpstr>
      <vt:lpstr>Introduction to Intergovernmental Transfers </vt:lpstr>
      <vt:lpstr>Agenda</vt:lpstr>
      <vt:lpstr>Pre-Training Assessment</vt:lpstr>
      <vt:lpstr>Overview of IGTs</vt:lpstr>
      <vt:lpstr>Overview of IGTs</vt:lpstr>
      <vt:lpstr>Overview of IGTs</vt:lpstr>
      <vt:lpstr>Overview of IGTs-Example</vt:lpstr>
      <vt:lpstr>Comparison of IGTs to CPEs</vt:lpstr>
      <vt:lpstr>Comparison of IGTs to CPEs</vt:lpstr>
      <vt:lpstr>Comparison of IGTs to CPEs</vt:lpstr>
      <vt:lpstr>Comparison of IGTs to CPEs-CPE Example</vt:lpstr>
      <vt:lpstr>Allowable and Non-Allowable IGT Funding Sources</vt:lpstr>
      <vt:lpstr>Cash Flow </vt:lpstr>
      <vt:lpstr>Overview of County Fund Accounts (CFAs)</vt:lpstr>
      <vt:lpstr>Overview of County Fund Accounts (CFAs)</vt:lpstr>
      <vt:lpstr>Next Steps</vt:lpstr>
      <vt:lpstr>Questions &amp; Answers</vt:lpstr>
      <vt:lpstr>Post-Training Evaluation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Intergovernmental Transfers </dc:title>
  <dc:creator>Michael Geiss</dc:creator>
  <cp:lastModifiedBy>Roksana Dahl</cp:lastModifiedBy>
  <cp:revision>10</cp:revision>
  <cp:lastPrinted>2022-10-13T17:20:49Z</cp:lastPrinted>
  <dcterms:created xsi:type="dcterms:W3CDTF">2022-10-10T17:33:21Z</dcterms:created>
  <dcterms:modified xsi:type="dcterms:W3CDTF">2022-10-14T23:34:36Z</dcterms:modified>
</cp:coreProperties>
</file>